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6.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7.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0"/>
  </p:notesMasterIdLst>
  <p:sldIdLst>
    <p:sldId id="256" r:id="rId2"/>
    <p:sldId id="257" r:id="rId3"/>
    <p:sldId id="258" r:id="rId4"/>
    <p:sldId id="259" r:id="rId5"/>
    <p:sldId id="260" r:id="rId6"/>
    <p:sldId id="471" r:id="rId7"/>
    <p:sldId id="472" r:id="rId8"/>
    <p:sldId id="473" r:id="rId9"/>
    <p:sldId id="422" r:id="rId10"/>
    <p:sldId id="551" r:id="rId11"/>
    <p:sldId id="474" r:id="rId12"/>
    <p:sldId id="382" r:id="rId13"/>
    <p:sldId id="501" r:id="rId14"/>
    <p:sldId id="525" r:id="rId15"/>
    <p:sldId id="505" r:id="rId16"/>
    <p:sldId id="504" r:id="rId17"/>
    <p:sldId id="509" r:id="rId18"/>
    <p:sldId id="506" r:id="rId19"/>
    <p:sldId id="510" r:id="rId20"/>
    <p:sldId id="507" r:id="rId21"/>
    <p:sldId id="512" r:id="rId22"/>
    <p:sldId id="508" r:id="rId23"/>
    <p:sldId id="513" r:id="rId24"/>
    <p:sldId id="514" r:id="rId25"/>
    <p:sldId id="515" r:id="rId26"/>
    <p:sldId id="516" r:id="rId27"/>
    <p:sldId id="517" r:id="rId28"/>
    <p:sldId id="519" r:id="rId29"/>
    <p:sldId id="383" r:id="rId30"/>
    <p:sldId id="523" r:id="rId31"/>
    <p:sldId id="386" r:id="rId32"/>
    <p:sldId id="387" r:id="rId33"/>
    <p:sldId id="524" r:id="rId34"/>
    <p:sldId id="521" r:id="rId35"/>
    <p:sldId id="522" r:id="rId36"/>
    <p:sldId id="390" r:id="rId37"/>
    <p:sldId id="479" r:id="rId38"/>
    <p:sldId id="475" r:id="rId39"/>
    <p:sldId id="476" r:id="rId40"/>
    <p:sldId id="478" r:id="rId41"/>
    <p:sldId id="480" r:id="rId42"/>
    <p:sldId id="392" r:id="rId43"/>
    <p:sldId id="376" r:id="rId44"/>
    <p:sldId id="481" r:id="rId45"/>
    <p:sldId id="526" r:id="rId46"/>
    <p:sldId id="528" r:id="rId47"/>
    <p:sldId id="529" r:id="rId48"/>
    <p:sldId id="400" r:id="rId49"/>
    <p:sldId id="530" r:id="rId50"/>
    <p:sldId id="531" r:id="rId51"/>
    <p:sldId id="535" r:id="rId52"/>
    <p:sldId id="533" r:id="rId53"/>
    <p:sldId id="553" r:id="rId54"/>
    <p:sldId id="402" r:id="rId55"/>
    <p:sldId id="527" r:id="rId56"/>
    <p:sldId id="536" r:id="rId57"/>
    <p:sldId id="537" r:id="rId58"/>
    <p:sldId id="542" r:id="rId59"/>
    <p:sldId id="541" r:id="rId60"/>
    <p:sldId id="543" r:id="rId61"/>
    <p:sldId id="545" r:id="rId62"/>
    <p:sldId id="434" r:id="rId63"/>
    <p:sldId id="435" r:id="rId64"/>
    <p:sldId id="436" r:id="rId65"/>
    <p:sldId id="437" r:id="rId66"/>
    <p:sldId id="438" r:id="rId67"/>
    <p:sldId id="439" r:id="rId68"/>
    <p:sldId id="440" r:id="rId69"/>
    <p:sldId id="412" r:id="rId70"/>
    <p:sldId id="448" r:id="rId71"/>
    <p:sldId id="449" r:id="rId72"/>
    <p:sldId id="450" r:id="rId73"/>
    <p:sldId id="451" r:id="rId74"/>
    <p:sldId id="452" r:id="rId75"/>
    <p:sldId id="546" r:id="rId76"/>
    <p:sldId id="547" r:id="rId77"/>
    <p:sldId id="548" r:id="rId78"/>
    <p:sldId id="550" r:id="rId7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91521EDF-8A2A-0C4B-9E15-7FCB8998DB38}">
          <p14:sldIdLst>
            <p14:sldId id="256"/>
            <p14:sldId id="257"/>
            <p14:sldId id="258"/>
            <p14:sldId id="259"/>
            <p14:sldId id="260"/>
            <p14:sldId id="471"/>
            <p14:sldId id="472"/>
            <p14:sldId id="473"/>
            <p14:sldId id="422"/>
            <p14:sldId id="551"/>
          </p14:sldIdLst>
        </p14:section>
        <p14:section name="SARA" id="{7320F1AF-0E34-8B4E-A147-1A7BBDB1629E}">
          <p14:sldIdLst>
            <p14:sldId id="474"/>
            <p14:sldId id="382"/>
            <p14:sldId id="501"/>
            <p14:sldId id="525"/>
            <p14:sldId id="505"/>
            <p14:sldId id="504"/>
            <p14:sldId id="509"/>
            <p14:sldId id="506"/>
            <p14:sldId id="510"/>
            <p14:sldId id="507"/>
            <p14:sldId id="512"/>
            <p14:sldId id="508"/>
            <p14:sldId id="513"/>
            <p14:sldId id="514"/>
            <p14:sldId id="515"/>
            <p14:sldId id="516"/>
            <p14:sldId id="517"/>
            <p14:sldId id="519"/>
            <p14:sldId id="383"/>
            <p14:sldId id="523"/>
            <p14:sldId id="386"/>
            <p14:sldId id="387"/>
            <p14:sldId id="524"/>
            <p14:sldId id="521"/>
            <p14:sldId id="522"/>
            <p14:sldId id="390"/>
            <p14:sldId id="479"/>
            <p14:sldId id="475"/>
            <p14:sldId id="476"/>
            <p14:sldId id="478"/>
            <p14:sldId id="480"/>
            <p14:sldId id="392"/>
            <p14:sldId id="376"/>
          </p14:sldIdLst>
        </p14:section>
        <p14:section name="SARA 2" id="{0996DCE7-2C6F-1046-BA3C-452537AE896E}">
          <p14:sldIdLst>
            <p14:sldId id="481"/>
            <p14:sldId id="526"/>
            <p14:sldId id="528"/>
            <p14:sldId id="529"/>
            <p14:sldId id="400"/>
            <p14:sldId id="530"/>
            <p14:sldId id="531"/>
            <p14:sldId id="535"/>
            <p14:sldId id="533"/>
            <p14:sldId id="553"/>
            <p14:sldId id="402"/>
            <p14:sldId id="527"/>
            <p14:sldId id="536"/>
            <p14:sldId id="537"/>
            <p14:sldId id="542"/>
            <p14:sldId id="541"/>
            <p14:sldId id="543"/>
            <p14:sldId id="545"/>
            <p14:sldId id="434"/>
            <p14:sldId id="435"/>
            <p14:sldId id="436"/>
            <p14:sldId id="437"/>
            <p14:sldId id="438"/>
            <p14:sldId id="439"/>
            <p14:sldId id="440"/>
            <p14:sldId id="412"/>
            <p14:sldId id="448"/>
            <p14:sldId id="449"/>
            <p14:sldId id="450"/>
            <p14:sldId id="451"/>
            <p14:sldId id="452"/>
            <p14:sldId id="546"/>
            <p14:sldId id="547"/>
            <p14:sldId id="548"/>
            <p14:sldId id="55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BEBE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6041"/>
  </p:normalViewPr>
  <p:slideViewPr>
    <p:cSldViewPr snapToGrid="0" snapToObjects="1">
      <p:cViewPr varScale="1">
        <p:scale>
          <a:sx n="113" d="100"/>
          <a:sy n="113" d="100"/>
        </p:scale>
        <p:origin x="520"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charts/_rels/chart1.xml.rels><?xml version="1.0" encoding="UTF-8" standalone="yes"?>
<Relationships xmlns="http://schemas.openxmlformats.org/package/2006/relationships"><Relationship Id="rId3" Type="http://schemas.openxmlformats.org/officeDocument/2006/relationships/oleObject" Target="file:////Users/nils/VITA/small_world_law/KDD_slides/bar_charts.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Users/nils/VITA/small_world_law/KDD_slides/bar_charts.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Users/nils/Desktop/results.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Users/nils/Desktop/results.xlsx"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file:////Users/nils/Desktop/results.xlsx" TargetMode="External"/><Relationship Id="rId2" Type="http://schemas.microsoft.com/office/2011/relationships/chartColorStyle" Target="colors6.xml"/><Relationship Id="rId1" Type="http://schemas.microsoft.com/office/2011/relationships/chartStyle" Target="style6.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3400" b="0" i="0" u="none" strike="noStrike" kern="1200" spc="0" baseline="0">
                <a:solidFill>
                  <a:schemeClr val="tx1">
                    <a:lumMod val="65000"/>
                    <a:lumOff val="35000"/>
                  </a:schemeClr>
                </a:solidFill>
                <a:latin typeface="+mn-lt"/>
                <a:ea typeface="+mn-ea"/>
                <a:cs typeface="+mn-cs"/>
              </a:defRPr>
            </a:pPr>
            <a:r>
              <a:rPr lang="en-US" sz="3400"/>
              <a:t>General-domain</a:t>
            </a:r>
            <a:r>
              <a:rPr lang="en-US" sz="3400" baseline="0"/>
              <a:t> models</a:t>
            </a:r>
            <a:endParaRPr lang="en-US" sz="3400"/>
          </a:p>
        </c:rich>
      </c:tx>
      <c:overlay val="0"/>
      <c:spPr>
        <a:noFill/>
        <a:ln>
          <a:noFill/>
        </a:ln>
        <a:effectLst/>
      </c:spPr>
      <c:txPr>
        <a:bodyPr rot="0" spcFirstLastPara="1" vertOverflow="ellipsis" vert="horz" wrap="square" anchor="ctr" anchorCtr="1"/>
        <a:lstStyle/>
        <a:p>
          <a:pPr>
            <a:defRPr sz="3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Entailment</c:v>
                </c:pt>
              </c:strCache>
            </c:strRef>
          </c:tx>
          <c:spPr>
            <a:solidFill>
              <a:schemeClr val="accent1"/>
            </a:solidFill>
            <a:ln>
              <a:noFill/>
            </a:ln>
            <a:effectLst/>
          </c:spPr>
          <c:invertIfNegative val="0"/>
          <c:errBars>
            <c:errBarType val="both"/>
            <c:errValType val="cust"/>
            <c:noEndCap val="0"/>
            <c:plus>
              <c:numRef>
                <c:f>Sheet1!$G$2:$G$8</c:f>
                <c:numCache>
                  <c:formatCode>General</c:formatCode>
                  <c:ptCount val="7"/>
                  <c:pt idx="0">
                    <c:v>8.3000000000000007</c:v>
                  </c:pt>
                  <c:pt idx="1">
                    <c:v>8.3000000000000007</c:v>
                  </c:pt>
                  <c:pt idx="2">
                    <c:v>8.3000000000000007</c:v>
                  </c:pt>
                  <c:pt idx="3">
                    <c:v>8.3000000000000007</c:v>
                  </c:pt>
                  <c:pt idx="4">
                    <c:v>8.3000000000000007</c:v>
                  </c:pt>
                  <c:pt idx="5">
                    <c:v>8.3000000000000007</c:v>
                  </c:pt>
                  <c:pt idx="6">
                    <c:v>8.3000000000000007</c:v>
                  </c:pt>
                </c:numCache>
              </c:numRef>
            </c:plus>
            <c:minus>
              <c:numRef>
                <c:f>Sheet1!$G$2:$G$8</c:f>
                <c:numCache>
                  <c:formatCode>General</c:formatCode>
                  <c:ptCount val="7"/>
                  <c:pt idx="0">
                    <c:v>8.3000000000000007</c:v>
                  </c:pt>
                  <c:pt idx="1">
                    <c:v>8.3000000000000007</c:v>
                  </c:pt>
                  <c:pt idx="2">
                    <c:v>8.3000000000000007</c:v>
                  </c:pt>
                  <c:pt idx="3">
                    <c:v>8.3000000000000007</c:v>
                  </c:pt>
                  <c:pt idx="4">
                    <c:v>8.3000000000000007</c:v>
                  </c:pt>
                  <c:pt idx="5">
                    <c:v>8.3000000000000007</c:v>
                  </c:pt>
                  <c:pt idx="6">
                    <c:v>8.3000000000000007</c:v>
                  </c:pt>
                </c:numCache>
              </c:numRef>
            </c:minus>
            <c:spPr>
              <a:noFill/>
              <a:ln w="25400" cap="flat" cmpd="sng" algn="ctr">
                <a:solidFill>
                  <a:schemeClr val="tx1"/>
                </a:solidFill>
                <a:round/>
              </a:ln>
              <a:effectLst/>
            </c:spPr>
          </c:errBars>
          <c:cat>
            <c:strRef>
              <c:f>Sheet1!$A$2:$A$8</c:f>
              <c:strCache>
                <c:ptCount val="7"/>
                <c:pt idx="0">
                  <c:v>Baseline</c:v>
                </c:pt>
                <c:pt idx="1">
                  <c:v>BERT - statutes</c:v>
                </c:pt>
                <c:pt idx="2">
                  <c:v>BERT - context</c:v>
                </c:pt>
                <c:pt idx="3">
                  <c:v>BERT - question</c:v>
                </c:pt>
                <c:pt idx="4">
                  <c:v>word2vec - statutes</c:v>
                </c:pt>
                <c:pt idx="5">
                  <c:v>word2vec - context</c:v>
                </c:pt>
                <c:pt idx="6">
                  <c:v>word2vec - question</c:v>
                </c:pt>
              </c:strCache>
            </c:strRef>
          </c:cat>
          <c:val>
            <c:numRef>
              <c:f>Sheet1!$B$2:$B$8</c:f>
              <c:numCache>
                <c:formatCode>General</c:formatCode>
                <c:ptCount val="7"/>
                <c:pt idx="0">
                  <c:v>50</c:v>
                </c:pt>
                <c:pt idx="1">
                  <c:v>53</c:v>
                </c:pt>
                <c:pt idx="2">
                  <c:v>55</c:v>
                </c:pt>
                <c:pt idx="3">
                  <c:v>53</c:v>
                </c:pt>
                <c:pt idx="4">
                  <c:v>53</c:v>
                </c:pt>
                <c:pt idx="5">
                  <c:v>51</c:v>
                </c:pt>
                <c:pt idx="6">
                  <c:v>52</c:v>
                </c:pt>
              </c:numCache>
            </c:numRef>
          </c:val>
          <c:extLst>
            <c:ext xmlns:c16="http://schemas.microsoft.com/office/drawing/2014/chart" uri="{C3380CC4-5D6E-409C-BE32-E72D297353CC}">
              <c16:uniqueId val="{00000000-CF65-ED45-912D-992FAC4A4A62}"/>
            </c:ext>
          </c:extLst>
        </c:ser>
        <c:ser>
          <c:idx val="1"/>
          <c:order val="1"/>
          <c:tx>
            <c:strRef>
              <c:f>Sheet1!$C$1</c:f>
              <c:strCache>
                <c:ptCount val="1"/>
                <c:pt idx="0">
                  <c:v>Pad entailment</c:v>
                </c:pt>
              </c:strCache>
            </c:strRef>
          </c:tx>
          <c:spPr>
            <a:solidFill>
              <a:schemeClr val="accent2"/>
            </a:solidFill>
            <a:ln>
              <a:noFill/>
            </a:ln>
            <a:effectLst/>
          </c:spPr>
          <c:invertIfNegative val="0"/>
          <c:cat>
            <c:strRef>
              <c:f>Sheet1!$A$2:$A$8</c:f>
              <c:strCache>
                <c:ptCount val="7"/>
                <c:pt idx="0">
                  <c:v>Baseline</c:v>
                </c:pt>
                <c:pt idx="1">
                  <c:v>BERT - statutes</c:v>
                </c:pt>
                <c:pt idx="2">
                  <c:v>BERT - context</c:v>
                </c:pt>
                <c:pt idx="3">
                  <c:v>BERT - question</c:v>
                </c:pt>
                <c:pt idx="4">
                  <c:v>word2vec - statutes</c:v>
                </c:pt>
                <c:pt idx="5">
                  <c:v>word2vec - context</c:v>
                </c:pt>
                <c:pt idx="6">
                  <c:v>word2vec - question</c:v>
                </c:pt>
              </c:strCache>
            </c:strRef>
          </c:cat>
          <c:val>
            <c:numRef>
              <c:f>Sheet1!$C$2:$C$8</c:f>
              <c:numCache>
                <c:formatCode>General</c:formatCode>
                <c:ptCount val="7"/>
              </c:numCache>
            </c:numRef>
          </c:val>
          <c:extLst>
            <c:ext xmlns:c16="http://schemas.microsoft.com/office/drawing/2014/chart" uri="{C3380CC4-5D6E-409C-BE32-E72D297353CC}">
              <c16:uniqueId val="{00000001-CF65-ED45-912D-992FAC4A4A62}"/>
            </c:ext>
          </c:extLst>
        </c:ser>
        <c:dLbls>
          <c:showLegendKey val="0"/>
          <c:showVal val="0"/>
          <c:showCatName val="0"/>
          <c:showSerName val="0"/>
          <c:showPercent val="0"/>
          <c:showBubbleSize val="0"/>
        </c:dLbls>
        <c:gapWidth val="182"/>
        <c:axId val="1612508160"/>
        <c:axId val="1676102464"/>
      </c:barChart>
      <c:barChart>
        <c:barDir val="col"/>
        <c:grouping val="clustered"/>
        <c:varyColors val="0"/>
        <c:ser>
          <c:idx val="2"/>
          <c:order val="2"/>
          <c:tx>
            <c:strRef>
              <c:f>Sheet1!$D$1</c:f>
              <c:strCache>
                <c:ptCount val="1"/>
                <c:pt idx="0">
                  <c:v>Pad numerical</c:v>
                </c:pt>
              </c:strCache>
            </c:strRef>
          </c:tx>
          <c:spPr>
            <a:solidFill>
              <a:schemeClr val="accent3"/>
            </a:solidFill>
            <a:ln>
              <a:noFill/>
            </a:ln>
            <a:effectLst/>
          </c:spPr>
          <c:invertIfNegative val="0"/>
          <c:cat>
            <c:strRef>
              <c:f>Sheet1!$A$2:$A$8</c:f>
              <c:strCache>
                <c:ptCount val="7"/>
                <c:pt idx="0">
                  <c:v>Baseline</c:v>
                </c:pt>
                <c:pt idx="1">
                  <c:v>BERT - statutes</c:v>
                </c:pt>
                <c:pt idx="2">
                  <c:v>BERT - context</c:v>
                </c:pt>
                <c:pt idx="3">
                  <c:v>BERT - question</c:v>
                </c:pt>
                <c:pt idx="4">
                  <c:v>word2vec - statutes</c:v>
                </c:pt>
                <c:pt idx="5">
                  <c:v>word2vec - context</c:v>
                </c:pt>
                <c:pt idx="6">
                  <c:v>word2vec - question</c:v>
                </c:pt>
              </c:strCache>
            </c:strRef>
          </c:cat>
          <c:val>
            <c:numRef>
              <c:f>Sheet1!$D$2:$D$8</c:f>
              <c:numCache>
                <c:formatCode>General</c:formatCode>
                <c:ptCount val="7"/>
              </c:numCache>
            </c:numRef>
          </c:val>
          <c:extLst>
            <c:ext xmlns:c16="http://schemas.microsoft.com/office/drawing/2014/chart" uri="{C3380CC4-5D6E-409C-BE32-E72D297353CC}">
              <c16:uniqueId val="{00000002-CF65-ED45-912D-992FAC4A4A62}"/>
            </c:ext>
          </c:extLst>
        </c:ser>
        <c:ser>
          <c:idx val="3"/>
          <c:order val="3"/>
          <c:tx>
            <c:strRef>
              <c:f>Sheet1!$E$1</c:f>
              <c:strCache>
                <c:ptCount val="1"/>
                <c:pt idx="0">
                  <c:v>Numerical</c:v>
                </c:pt>
              </c:strCache>
            </c:strRef>
          </c:tx>
          <c:spPr>
            <a:solidFill>
              <a:schemeClr val="accent4"/>
            </a:solidFill>
            <a:ln>
              <a:noFill/>
            </a:ln>
            <a:effectLst/>
          </c:spPr>
          <c:invertIfNegative val="0"/>
          <c:errBars>
            <c:errBarType val="both"/>
            <c:errValType val="cust"/>
            <c:noEndCap val="0"/>
            <c:plus>
              <c:numRef>
                <c:f>Sheet1!$F$2:$F$8</c:f>
                <c:numCache>
                  <c:formatCode>General</c:formatCode>
                  <c:ptCount val="7"/>
                  <c:pt idx="0">
                    <c:v>15.8</c:v>
                  </c:pt>
                  <c:pt idx="1">
                    <c:v>15.8</c:v>
                  </c:pt>
                  <c:pt idx="2">
                    <c:v>14.1</c:v>
                  </c:pt>
                  <c:pt idx="3">
                    <c:v>15.8</c:v>
                  </c:pt>
                  <c:pt idx="4">
                    <c:v>15.8</c:v>
                  </c:pt>
                  <c:pt idx="5">
                    <c:v>15.8</c:v>
                  </c:pt>
                  <c:pt idx="6">
                    <c:v>15.8</c:v>
                  </c:pt>
                </c:numCache>
              </c:numRef>
            </c:plus>
            <c:minus>
              <c:numRef>
                <c:f>Sheet1!$F$2:$F$8</c:f>
                <c:numCache>
                  <c:formatCode>General</c:formatCode>
                  <c:ptCount val="7"/>
                  <c:pt idx="0">
                    <c:v>15.8</c:v>
                  </c:pt>
                  <c:pt idx="1">
                    <c:v>15.8</c:v>
                  </c:pt>
                  <c:pt idx="2">
                    <c:v>14.1</c:v>
                  </c:pt>
                  <c:pt idx="3">
                    <c:v>15.8</c:v>
                  </c:pt>
                  <c:pt idx="4">
                    <c:v>15.8</c:v>
                  </c:pt>
                  <c:pt idx="5">
                    <c:v>15.8</c:v>
                  </c:pt>
                  <c:pt idx="6">
                    <c:v>15.8</c:v>
                  </c:pt>
                </c:numCache>
              </c:numRef>
            </c:minus>
            <c:spPr>
              <a:noFill/>
              <a:ln w="25400" cap="flat" cmpd="sng" algn="ctr">
                <a:solidFill>
                  <a:schemeClr val="tx1"/>
                </a:solidFill>
                <a:round/>
              </a:ln>
              <a:effectLst/>
            </c:spPr>
          </c:errBars>
          <c:cat>
            <c:strRef>
              <c:f>Sheet1!$A$2:$A$8</c:f>
              <c:strCache>
                <c:ptCount val="7"/>
                <c:pt idx="0">
                  <c:v>Baseline</c:v>
                </c:pt>
                <c:pt idx="1">
                  <c:v>BERT - statutes</c:v>
                </c:pt>
                <c:pt idx="2">
                  <c:v>BERT - context</c:v>
                </c:pt>
                <c:pt idx="3">
                  <c:v>BERT - question</c:v>
                </c:pt>
                <c:pt idx="4">
                  <c:v>word2vec - statutes</c:v>
                </c:pt>
                <c:pt idx="5">
                  <c:v>word2vec - context</c:v>
                </c:pt>
                <c:pt idx="6">
                  <c:v>word2vec - question</c:v>
                </c:pt>
              </c:strCache>
            </c:strRef>
          </c:cat>
          <c:val>
            <c:numRef>
              <c:f>Sheet1!$E$2:$E$8</c:f>
              <c:numCache>
                <c:formatCode>General</c:formatCode>
                <c:ptCount val="7"/>
                <c:pt idx="0">
                  <c:v>20</c:v>
                </c:pt>
                <c:pt idx="1">
                  <c:v>20</c:v>
                </c:pt>
                <c:pt idx="2">
                  <c:v>15</c:v>
                </c:pt>
                <c:pt idx="3">
                  <c:v>20</c:v>
                </c:pt>
                <c:pt idx="4">
                  <c:v>20</c:v>
                </c:pt>
                <c:pt idx="5">
                  <c:v>20</c:v>
                </c:pt>
                <c:pt idx="6">
                  <c:v>20</c:v>
                </c:pt>
              </c:numCache>
            </c:numRef>
          </c:val>
          <c:extLst>
            <c:ext xmlns:c16="http://schemas.microsoft.com/office/drawing/2014/chart" uri="{C3380CC4-5D6E-409C-BE32-E72D297353CC}">
              <c16:uniqueId val="{00000003-CF65-ED45-912D-992FAC4A4A62}"/>
            </c:ext>
          </c:extLst>
        </c:ser>
        <c:dLbls>
          <c:showLegendKey val="0"/>
          <c:showVal val="0"/>
          <c:showCatName val="0"/>
          <c:showSerName val="0"/>
          <c:showPercent val="0"/>
          <c:showBubbleSize val="0"/>
        </c:dLbls>
        <c:gapWidth val="182"/>
        <c:axId val="1675827056"/>
        <c:axId val="1612629984"/>
      </c:barChart>
      <c:catAx>
        <c:axId val="161250816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500" b="0" i="0" u="none" strike="noStrike" kern="1200" baseline="0">
                <a:solidFill>
                  <a:schemeClr val="tx1">
                    <a:lumMod val="65000"/>
                    <a:lumOff val="35000"/>
                  </a:schemeClr>
                </a:solidFill>
                <a:latin typeface="+mn-lt"/>
                <a:ea typeface="+mn-ea"/>
                <a:cs typeface="+mn-cs"/>
              </a:defRPr>
            </a:pPr>
            <a:endParaRPr lang="en-US"/>
          </a:p>
        </c:txPr>
        <c:crossAx val="1676102464"/>
        <c:crosses val="autoZero"/>
        <c:auto val="1"/>
        <c:lblAlgn val="ctr"/>
        <c:lblOffset val="100"/>
        <c:noMultiLvlLbl val="0"/>
      </c:catAx>
      <c:valAx>
        <c:axId val="167610246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100" b="0" i="0" u="none" strike="noStrike" kern="1200" baseline="0">
                    <a:solidFill>
                      <a:schemeClr val="tx1">
                        <a:lumMod val="65000"/>
                        <a:lumOff val="35000"/>
                      </a:schemeClr>
                    </a:solidFill>
                    <a:latin typeface="+mn-lt"/>
                    <a:ea typeface="+mn-ea"/>
                    <a:cs typeface="+mn-cs"/>
                  </a:defRPr>
                </a:pPr>
                <a:r>
                  <a:rPr lang="en-US" sz="2100" dirty="0"/>
                  <a:t>Entailment</a:t>
                </a:r>
                <a:r>
                  <a:rPr lang="en-US" sz="2100" baseline="0" dirty="0"/>
                  <a:t> accuracy (%)</a:t>
                </a:r>
                <a:endParaRPr lang="en-US" sz="2100" dirty="0"/>
              </a:p>
            </c:rich>
          </c:tx>
          <c:overlay val="0"/>
          <c:spPr>
            <a:noFill/>
            <a:ln>
              <a:noFill/>
            </a:ln>
            <a:effectLst/>
          </c:spPr>
          <c:txPr>
            <a:bodyPr rot="-5400000" spcFirstLastPara="1" vertOverflow="ellipsis" vert="horz" wrap="square" anchor="ctr" anchorCtr="1"/>
            <a:lstStyle/>
            <a:p>
              <a:pPr>
                <a:defRPr sz="21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100" b="0" i="0" u="none" strike="noStrike" kern="1200" baseline="0">
                <a:solidFill>
                  <a:schemeClr val="tx1">
                    <a:lumMod val="65000"/>
                    <a:lumOff val="35000"/>
                  </a:schemeClr>
                </a:solidFill>
                <a:latin typeface="+mn-lt"/>
                <a:ea typeface="+mn-ea"/>
                <a:cs typeface="+mn-cs"/>
              </a:defRPr>
            </a:pPr>
            <a:endParaRPr lang="en-US"/>
          </a:p>
        </c:txPr>
        <c:crossAx val="1612508160"/>
        <c:crosses val="autoZero"/>
        <c:crossBetween val="between"/>
      </c:valAx>
      <c:valAx>
        <c:axId val="1612629984"/>
        <c:scaling>
          <c:orientation val="minMax"/>
        </c:scaling>
        <c:delete val="0"/>
        <c:axPos val="r"/>
        <c:title>
          <c:tx>
            <c:rich>
              <a:bodyPr rot="-5400000" spcFirstLastPara="1" vertOverflow="ellipsis" vert="horz" wrap="square" anchor="ctr" anchorCtr="1"/>
              <a:lstStyle/>
              <a:p>
                <a:pPr>
                  <a:defRPr sz="2100" b="0" i="0" u="none" strike="noStrike" kern="1200" baseline="0">
                    <a:solidFill>
                      <a:schemeClr val="tx1">
                        <a:lumMod val="65000"/>
                        <a:lumOff val="35000"/>
                      </a:schemeClr>
                    </a:solidFill>
                    <a:latin typeface="+mn-lt"/>
                    <a:ea typeface="+mn-ea"/>
                    <a:cs typeface="+mn-cs"/>
                  </a:defRPr>
                </a:pPr>
                <a:r>
                  <a:rPr lang="en-US" sz="2100"/>
                  <a:t>Numerical accuracy (%)</a:t>
                </a:r>
              </a:p>
            </c:rich>
          </c:tx>
          <c:overlay val="0"/>
          <c:spPr>
            <a:noFill/>
            <a:ln>
              <a:noFill/>
            </a:ln>
            <a:effectLst/>
          </c:spPr>
          <c:txPr>
            <a:bodyPr rot="-5400000" spcFirstLastPara="1" vertOverflow="ellipsis" vert="horz" wrap="square" anchor="ctr" anchorCtr="1"/>
            <a:lstStyle/>
            <a:p>
              <a:pPr>
                <a:defRPr sz="21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2100" b="0" i="0" u="none" strike="noStrike" kern="1200" baseline="0">
                <a:solidFill>
                  <a:schemeClr val="tx1">
                    <a:lumMod val="65000"/>
                    <a:lumOff val="35000"/>
                  </a:schemeClr>
                </a:solidFill>
                <a:latin typeface="+mn-lt"/>
                <a:ea typeface="+mn-ea"/>
                <a:cs typeface="+mn-cs"/>
              </a:defRPr>
            </a:pPr>
            <a:endParaRPr lang="en-US"/>
          </a:p>
        </c:txPr>
        <c:crossAx val="1675827056"/>
        <c:crosses val="max"/>
        <c:crossBetween val="between"/>
      </c:valAx>
      <c:catAx>
        <c:axId val="1675827056"/>
        <c:scaling>
          <c:orientation val="minMax"/>
        </c:scaling>
        <c:delete val="1"/>
        <c:axPos val="b"/>
        <c:numFmt formatCode="General" sourceLinked="1"/>
        <c:majorTickMark val="out"/>
        <c:minorTickMark val="none"/>
        <c:tickLblPos val="nextTo"/>
        <c:crossAx val="1612629984"/>
        <c:crosses val="autoZero"/>
        <c:auto val="1"/>
        <c:lblAlgn val="ctr"/>
        <c:lblOffset val="100"/>
        <c:noMultiLvlLbl val="0"/>
      </c:catAx>
      <c:spPr>
        <a:noFill/>
        <a:ln>
          <a:noFill/>
        </a:ln>
        <a:effectLst/>
      </c:spPr>
    </c:plotArea>
    <c:legend>
      <c:legendPos val="b"/>
      <c:legendEntry>
        <c:idx val="1"/>
        <c:delete val="1"/>
      </c:legendEntry>
      <c:legendEntry>
        <c:idx val="2"/>
        <c:delete val="1"/>
      </c:legendEntry>
      <c:overlay val="0"/>
      <c:spPr>
        <a:noFill/>
        <a:ln>
          <a:noFill/>
        </a:ln>
        <a:effectLst/>
      </c:spPr>
      <c:txPr>
        <a:bodyPr rot="0" spcFirstLastPara="1" vertOverflow="ellipsis" vert="horz" wrap="square" anchor="ctr" anchorCtr="1"/>
        <a:lstStyle/>
        <a:p>
          <a:pPr>
            <a:defRPr sz="21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ln>
                  <a:noFill/>
                </a:ln>
                <a:solidFill>
                  <a:schemeClr val="tx1">
                    <a:lumMod val="65000"/>
                    <a:lumOff val="35000"/>
                  </a:schemeClr>
                </a:solidFill>
                <a:latin typeface="+mn-lt"/>
                <a:ea typeface="+mn-ea"/>
                <a:cs typeface="+mn-cs"/>
              </a:defRPr>
            </a:pPr>
            <a:r>
              <a:rPr lang="en-US"/>
              <a:t>Perplexity</a:t>
            </a:r>
          </a:p>
        </c:rich>
      </c:tx>
      <c:overlay val="0"/>
      <c:spPr>
        <a:noFill/>
        <a:ln>
          <a:noFill/>
        </a:ln>
        <a:effectLst/>
      </c:spPr>
      <c:txPr>
        <a:bodyPr rot="0" spcFirstLastPara="1" vertOverflow="ellipsis" vert="horz" wrap="square" anchor="ctr" anchorCtr="1"/>
        <a:lstStyle/>
        <a:p>
          <a:pPr>
            <a:defRPr sz="1862" b="0" i="0" u="none" strike="noStrike" kern="1200" spc="0" baseline="0">
              <a:ln>
                <a:noFill/>
              </a:ln>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cat>
            <c:strRef>
              <c:f>Sheet1!$A$2:$A$3</c:f>
              <c:strCache>
                <c:ptCount val="2"/>
                <c:pt idx="0">
                  <c:v>LegalBERT</c:v>
                </c:pt>
                <c:pt idx="1">
                  <c:v>BERT</c:v>
                </c:pt>
              </c:strCache>
            </c:strRef>
          </c:cat>
          <c:val>
            <c:numRef>
              <c:f>Sheet1!$B$2:$B$3</c:f>
              <c:numCache>
                <c:formatCode>General</c:formatCode>
                <c:ptCount val="2"/>
                <c:pt idx="0">
                  <c:v>2.7</c:v>
                </c:pt>
                <c:pt idx="1">
                  <c:v>14.4</c:v>
                </c:pt>
              </c:numCache>
            </c:numRef>
          </c:val>
          <c:extLst>
            <c:ext xmlns:c16="http://schemas.microsoft.com/office/drawing/2014/chart" uri="{C3380CC4-5D6E-409C-BE32-E72D297353CC}">
              <c16:uniqueId val="{00000000-385D-3041-B5EB-5ADE7335F8F6}"/>
            </c:ext>
          </c:extLst>
        </c:ser>
        <c:dLbls>
          <c:showLegendKey val="0"/>
          <c:showVal val="0"/>
          <c:showCatName val="0"/>
          <c:showSerName val="0"/>
          <c:showPercent val="0"/>
          <c:showBubbleSize val="0"/>
        </c:dLbls>
        <c:gapWidth val="219"/>
        <c:overlap val="-27"/>
        <c:axId val="1437576079"/>
        <c:axId val="1505944143"/>
      </c:barChart>
      <c:catAx>
        <c:axId val="143757607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baseline="0">
                <a:ln>
                  <a:noFill/>
                </a:ln>
                <a:solidFill>
                  <a:schemeClr val="tx1">
                    <a:lumMod val="65000"/>
                    <a:lumOff val="35000"/>
                  </a:schemeClr>
                </a:solidFill>
                <a:latin typeface="+mn-lt"/>
                <a:ea typeface="+mn-ea"/>
                <a:cs typeface="+mn-cs"/>
              </a:defRPr>
            </a:pPr>
            <a:endParaRPr lang="en-US"/>
          </a:p>
        </c:txPr>
        <c:crossAx val="1505944143"/>
        <c:crosses val="autoZero"/>
        <c:auto val="1"/>
        <c:lblAlgn val="ctr"/>
        <c:lblOffset val="100"/>
        <c:noMultiLvlLbl val="0"/>
      </c:catAx>
      <c:valAx>
        <c:axId val="1505944143"/>
        <c:scaling>
          <c:orientation val="minMax"/>
        </c:scaling>
        <c:delete val="0"/>
        <c:axPos val="l"/>
        <c:majorGridlines>
          <c:spPr>
            <a:ln w="9525" cap="flat" cmpd="sng" algn="ctr">
              <a:no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ln>
                  <a:noFill/>
                </a:ln>
                <a:solidFill>
                  <a:schemeClr val="tx1">
                    <a:lumMod val="65000"/>
                    <a:lumOff val="35000"/>
                  </a:schemeClr>
                </a:solidFill>
                <a:latin typeface="+mn-lt"/>
                <a:ea typeface="+mn-ea"/>
                <a:cs typeface="+mn-cs"/>
              </a:defRPr>
            </a:pPr>
            <a:endParaRPr lang="en-US"/>
          </a:p>
        </c:txPr>
        <c:crossAx val="1437576079"/>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n>
            <a:noFill/>
          </a:ln>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3400" b="0" i="0" u="none" strike="noStrike" kern="1200" spc="0" baseline="0">
                <a:solidFill>
                  <a:schemeClr val="tx1">
                    <a:lumMod val="65000"/>
                    <a:lumOff val="35000"/>
                  </a:schemeClr>
                </a:solidFill>
                <a:latin typeface="+mn-lt"/>
                <a:ea typeface="+mn-ea"/>
                <a:cs typeface="+mn-cs"/>
              </a:defRPr>
            </a:pPr>
            <a:r>
              <a:rPr lang="en-US" sz="3400"/>
              <a:t>Legal-domain</a:t>
            </a:r>
            <a:r>
              <a:rPr lang="en-US" sz="3400" baseline="0"/>
              <a:t> models</a:t>
            </a:r>
            <a:endParaRPr lang="en-US" sz="3400"/>
          </a:p>
        </c:rich>
      </c:tx>
      <c:overlay val="0"/>
      <c:spPr>
        <a:noFill/>
        <a:ln>
          <a:noFill/>
        </a:ln>
        <a:effectLst/>
      </c:spPr>
      <c:txPr>
        <a:bodyPr rot="0" spcFirstLastPara="1" vertOverflow="ellipsis" vert="horz" wrap="square" anchor="ctr" anchorCtr="1"/>
        <a:lstStyle/>
        <a:p>
          <a:pPr>
            <a:defRPr sz="3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Sheet1!$J$1</c:f>
              <c:strCache>
                <c:ptCount val="1"/>
                <c:pt idx="0">
                  <c:v>Entailment</c:v>
                </c:pt>
              </c:strCache>
            </c:strRef>
          </c:tx>
          <c:spPr>
            <a:solidFill>
              <a:schemeClr val="accent1"/>
            </a:solidFill>
            <a:ln>
              <a:noFill/>
            </a:ln>
            <a:effectLst/>
          </c:spPr>
          <c:invertIfNegative val="0"/>
          <c:errBars>
            <c:errBarType val="both"/>
            <c:errValType val="cust"/>
            <c:noEndCap val="0"/>
            <c:plus>
              <c:numRef>
                <c:f>Sheet1!$O$2:$O$8</c:f>
                <c:numCache>
                  <c:formatCode>General</c:formatCode>
                  <c:ptCount val="7"/>
                  <c:pt idx="0">
                    <c:v>8.3000000000000007</c:v>
                  </c:pt>
                  <c:pt idx="1">
                    <c:v>8.3000000000000007</c:v>
                  </c:pt>
                  <c:pt idx="2">
                    <c:v>8.3000000000000007</c:v>
                  </c:pt>
                  <c:pt idx="3">
                    <c:v>8.3000000000000007</c:v>
                  </c:pt>
                  <c:pt idx="4">
                    <c:v>8.3000000000000007</c:v>
                  </c:pt>
                  <c:pt idx="5">
                    <c:v>8.3000000000000007</c:v>
                  </c:pt>
                  <c:pt idx="6">
                    <c:v>8.3000000000000007</c:v>
                  </c:pt>
                </c:numCache>
              </c:numRef>
            </c:plus>
            <c:minus>
              <c:numRef>
                <c:f>Sheet1!$O$2:$O$8</c:f>
                <c:numCache>
                  <c:formatCode>General</c:formatCode>
                  <c:ptCount val="7"/>
                  <c:pt idx="0">
                    <c:v>8.3000000000000007</c:v>
                  </c:pt>
                  <c:pt idx="1">
                    <c:v>8.3000000000000007</c:v>
                  </c:pt>
                  <c:pt idx="2">
                    <c:v>8.3000000000000007</c:v>
                  </c:pt>
                  <c:pt idx="3">
                    <c:v>8.3000000000000007</c:v>
                  </c:pt>
                  <c:pt idx="4">
                    <c:v>8.3000000000000007</c:v>
                  </c:pt>
                  <c:pt idx="5">
                    <c:v>8.3000000000000007</c:v>
                  </c:pt>
                  <c:pt idx="6">
                    <c:v>8.3000000000000007</c:v>
                  </c:pt>
                </c:numCache>
              </c:numRef>
            </c:minus>
            <c:spPr>
              <a:noFill/>
              <a:ln w="25400" cap="flat" cmpd="sng" algn="ctr">
                <a:solidFill>
                  <a:schemeClr val="tx1"/>
                </a:solidFill>
                <a:round/>
              </a:ln>
              <a:effectLst/>
            </c:spPr>
          </c:errBars>
          <c:cat>
            <c:strRef>
              <c:f>Sheet1!$I$2:$I$8</c:f>
              <c:strCache>
                <c:ptCount val="7"/>
                <c:pt idx="0">
                  <c:v>Baseline</c:v>
                </c:pt>
                <c:pt idx="1">
                  <c:v>Legal BERT - statutes</c:v>
                </c:pt>
                <c:pt idx="2">
                  <c:v>Legal BERT - context</c:v>
                </c:pt>
                <c:pt idx="3">
                  <c:v>Legal BERT - question</c:v>
                </c:pt>
                <c:pt idx="4">
                  <c:v>tax vectors - statutes</c:v>
                </c:pt>
                <c:pt idx="5">
                  <c:v>tax vectors - context</c:v>
                </c:pt>
                <c:pt idx="6">
                  <c:v>tax vectors - question</c:v>
                </c:pt>
              </c:strCache>
            </c:strRef>
          </c:cat>
          <c:val>
            <c:numRef>
              <c:f>Sheet1!$J$2:$J$8</c:f>
              <c:numCache>
                <c:formatCode>General</c:formatCode>
                <c:ptCount val="7"/>
                <c:pt idx="0">
                  <c:v>50</c:v>
                </c:pt>
                <c:pt idx="1">
                  <c:v>49</c:v>
                </c:pt>
                <c:pt idx="2">
                  <c:v>49</c:v>
                </c:pt>
                <c:pt idx="3">
                  <c:v>48</c:v>
                </c:pt>
                <c:pt idx="4">
                  <c:v>50</c:v>
                </c:pt>
                <c:pt idx="5">
                  <c:v>51</c:v>
                </c:pt>
                <c:pt idx="6">
                  <c:v>54</c:v>
                </c:pt>
              </c:numCache>
            </c:numRef>
          </c:val>
          <c:extLst>
            <c:ext xmlns:c16="http://schemas.microsoft.com/office/drawing/2014/chart" uri="{C3380CC4-5D6E-409C-BE32-E72D297353CC}">
              <c16:uniqueId val="{00000000-719B-1640-A8B1-9F0938A9A52C}"/>
            </c:ext>
          </c:extLst>
        </c:ser>
        <c:ser>
          <c:idx val="1"/>
          <c:order val="1"/>
          <c:tx>
            <c:strRef>
              <c:f>Sheet1!$K$1</c:f>
              <c:strCache>
                <c:ptCount val="1"/>
                <c:pt idx="0">
                  <c:v>Pad entailment</c:v>
                </c:pt>
              </c:strCache>
            </c:strRef>
          </c:tx>
          <c:spPr>
            <a:solidFill>
              <a:schemeClr val="accent2"/>
            </a:solidFill>
            <a:ln>
              <a:noFill/>
            </a:ln>
            <a:effectLst/>
          </c:spPr>
          <c:invertIfNegative val="0"/>
          <c:cat>
            <c:strRef>
              <c:f>Sheet1!$I$2:$I$8</c:f>
              <c:strCache>
                <c:ptCount val="7"/>
                <c:pt idx="0">
                  <c:v>Baseline</c:v>
                </c:pt>
                <c:pt idx="1">
                  <c:v>Legal BERT - statutes</c:v>
                </c:pt>
                <c:pt idx="2">
                  <c:v>Legal BERT - context</c:v>
                </c:pt>
                <c:pt idx="3">
                  <c:v>Legal BERT - question</c:v>
                </c:pt>
                <c:pt idx="4">
                  <c:v>tax vectors - statutes</c:v>
                </c:pt>
                <c:pt idx="5">
                  <c:v>tax vectors - context</c:v>
                </c:pt>
                <c:pt idx="6">
                  <c:v>tax vectors - question</c:v>
                </c:pt>
              </c:strCache>
            </c:strRef>
          </c:cat>
          <c:val>
            <c:numRef>
              <c:f>Sheet1!$K$2:$K$8</c:f>
              <c:numCache>
                <c:formatCode>General</c:formatCode>
                <c:ptCount val="7"/>
              </c:numCache>
            </c:numRef>
          </c:val>
          <c:extLst>
            <c:ext xmlns:c16="http://schemas.microsoft.com/office/drawing/2014/chart" uri="{C3380CC4-5D6E-409C-BE32-E72D297353CC}">
              <c16:uniqueId val="{00000001-719B-1640-A8B1-9F0938A9A52C}"/>
            </c:ext>
          </c:extLst>
        </c:ser>
        <c:dLbls>
          <c:showLegendKey val="0"/>
          <c:showVal val="0"/>
          <c:showCatName val="0"/>
          <c:showSerName val="0"/>
          <c:showPercent val="0"/>
          <c:showBubbleSize val="0"/>
        </c:dLbls>
        <c:gapWidth val="182"/>
        <c:axId val="1712877936"/>
        <c:axId val="1713300880"/>
      </c:barChart>
      <c:barChart>
        <c:barDir val="col"/>
        <c:grouping val="clustered"/>
        <c:varyColors val="0"/>
        <c:ser>
          <c:idx val="2"/>
          <c:order val="2"/>
          <c:tx>
            <c:strRef>
              <c:f>Sheet1!$L$1</c:f>
              <c:strCache>
                <c:ptCount val="1"/>
                <c:pt idx="0">
                  <c:v>Pad numerical</c:v>
                </c:pt>
              </c:strCache>
            </c:strRef>
          </c:tx>
          <c:spPr>
            <a:solidFill>
              <a:schemeClr val="accent3"/>
            </a:solidFill>
            <a:ln>
              <a:noFill/>
            </a:ln>
            <a:effectLst/>
          </c:spPr>
          <c:invertIfNegative val="0"/>
          <c:cat>
            <c:strRef>
              <c:f>Sheet1!$I$2:$I$8</c:f>
              <c:strCache>
                <c:ptCount val="7"/>
                <c:pt idx="0">
                  <c:v>Baseline</c:v>
                </c:pt>
                <c:pt idx="1">
                  <c:v>Legal BERT - statutes</c:v>
                </c:pt>
                <c:pt idx="2">
                  <c:v>Legal BERT - context</c:v>
                </c:pt>
                <c:pt idx="3">
                  <c:v>Legal BERT - question</c:v>
                </c:pt>
                <c:pt idx="4">
                  <c:v>tax vectors - statutes</c:v>
                </c:pt>
                <c:pt idx="5">
                  <c:v>tax vectors - context</c:v>
                </c:pt>
                <c:pt idx="6">
                  <c:v>tax vectors - question</c:v>
                </c:pt>
              </c:strCache>
            </c:strRef>
          </c:cat>
          <c:val>
            <c:numRef>
              <c:f>Sheet1!$L$2:$L$8</c:f>
              <c:numCache>
                <c:formatCode>General</c:formatCode>
                <c:ptCount val="7"/>
              </c:numCache>
            </c:numRef>
          </c:val>
          <c:extLst>
            <c:ext xmlns:c16="http://schemas.microsoft.com/office/drawing/2014/chart" uri="{C3380CC4-5D6E-409C-BE32-E72D297353CC}">
              <c16:uniqueId val="{00000002-719B-1640-A8B1-9F0938A9A52C}"/>
            </c:ext>
          </c:extLst>
        </c:ser>
        <c:ser>
          <c:idx val="3"/>
          <c:order val="3"/>
          <c:tx>
            <c:strRef>
              <c:f>Sheet1!$M$1</c:f>
              <c:strCache>
                <c:ptCount val="1"/>
                <c:pt idx="0">
                  <c:v>Numerical</c:v>
                </c:pt>
              </c:strCache>
            </c:strRef>
          </c:tx>
          <c:spPr>
            <a:solidFill>
              <a:schemeClr val="accent4"/>
            </a:solidFill>
            <a:ln>
              <a:noFill/>
            </a:ln>
            <a:effectLst/>
          </c:spPr>
          <c:invertIfNegative val="0"/>
          <c:errBars>
            <c:errBarType val="both"/>
            <c:errValType val="cust"/>
            <c:noEndCap val="0"/>
            <c:plus>
              <c:numRef>
                <c:f>Sheet1!$N$2:$N$8</c:f>
                <c:numCache>
                  <c:formatCode>General</c:formatCode>
                  <c:ptCount val="7"/>
                  <c:pt idx="0">
                    <c:v>15.8</c:v>
                  </c:pt>
                  <c:pt idx="1">
                    <c:v>14.1</c:v>
                  </c:pt>
                  <c:pt idx="2">
                    <c:v>8.6</c:v>
                  </c:pt>
                  <c:pt idx="3">
                    <c:v>8.6</c:v>
                  </c:pt>
                  <c:pt idx="4">
                    <c:v>17.100000000000001</c:v>
                  </c:pt>
                  <c:pt idx="5">
                    <c:v>15.8</c:v>
                  </c:pt>
                  <c:pt idx="6">
                    <c:v>15.8</c:v>
                  </c:pt>
                </c:numCache>
              </c:numRef>
            </c:plus>
            <c:minus>
              <c:numRef>
                <c:f>Sheet1!$N$2:$N$8</c:f>
                <c:numCache>
                  <c:formatCode>General</c:formatCode>
                  <c:ptCount val="7"/>
                  <c:pt idx="0">
                    <c:v>15.8</c:v>
                  </c:pt>
                  <c:pt idx="1">
                    <c:v>14.1</c:v>
                  </c:pt>
                  <c:pt idx="2">
                    <c:v>8.6</c:v>
                  </c:pt>
                  <c:pt idx="3">
                    <c:v>8.6</c:v>
                  </c:pt>
                  <c:pt idx="4">
                    <c:v>17.100000000000001</c:v>
                  </c:pt>
                  <c:pt idx="5">
                    <c:v>15.8</c:v>
                  </c:pt>
                  <c:pt idx="6">
                    <c:v>15.8</c:v>
                  </c:pt>
                </c:numCache>
              </c:numRef>
            </c:minus>
            <c:spPr>
              <a:noFill/>
              <a:ln w="25400" cap="flat" cmpd="sng" algn="ctr">
                <a:solidFill>
                  <a:schemeClr val="tx1"/>
                </a:solidFill>
                <a:round/>
              </a:ln>
              <a:effectLst/>
            </c:spPr>
          </c:errBars>
          <c:cat>
            <c:strRef>
              <c:f>Sheet1!$I$2:$I$8</c:f>
              <c:strCache>
                <c:ptCount val="7"/>
                <c:pt idx="0">
                  <c:v>Baseline</c:v>
                </c:pt>
                <c:pt idx="1">
                  <c:v>Legal BERT - statutes</c:v>
                </c:pt>
                <c:pt idx="2">
                  <c:v>Legal BERT - context</c:v>
                </c:pt>
                <c:pt idx="3">
                  <c:v>Legal BERT - question</c:v>
                </c:pt>
                <c:pt idx="4">
                  <c:v>tax vectors - statutes</c:v>
                </c:pt>
                <c:pt idx="5">
                  <c:v>tax vectors - context</c:v>
                </c:pt>
                <c:pt idx="6">
                  <c:v>tax vectors - question</c:v>
                </c:pt>
              </c:strCache>
            </c:strRef>
          </c:cat>
          <c:val>
            <c:numRef>
              <c:f>Sheet1!$M$2:$M$8</c:f>
              <c:numCache>
                <c:formatCode>General</c:formatCode>
                <c:ptCount val="7"/>
                <c:pt idx="0">
                  <c:v>20</c:v>
                </c:pt>
                <c:pt idx="1">
                  <c:v>15</c:v>
                </c:pt>
                <c:pt idx="2">
                  <c:v>5</c:v>
                </c:pt>
                <c:pt idx="3">
                  <c:v>5</c:v>
                </c:pt>
                <c:pt idx="4">
                  <c:v>25</c:v>
                </c:pt>
                <c:pt idx="5">
                  <c:v>20</c:v>
                </c:pt>
                <c:pt idx="6">
                  <c:v>20</c:v>
                </c:pt>
              </c:numCache>
            </c:numRef>
          </c:val>
          <c:extLst>
            <c:ext xmlns:c16="http://schemas.microsoft.com/office/drawing/2014/chart" uri="{C3380CC4-5D6E-409C-BE32-E72D297353CC}">
              <c16:uniqueId val="{00000003-719B-1640-A8B1-9F0938A9A52C}"/>
            </c:ext>
          </c:extLst>
        </c:ser>
        <c:dLbls>
          <c:showLegendKey val="0"/>
          <c:showVal val="0"/>
          <c:showCatName val="0"/>
          <c:showSerName val="0"/>
          <c:showPercent val="0"/>
          <c:showBubbleSize val="0"/>
        </c:dLbls>
        <c:gapWidth val="182"/>
        <c:axId val="1676125440"/>
        <c:axId val="1676610944"/>
      </c:barChart>
      <c:catAx>
        <c:axId val="171287793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500" b="0" i="0" u="none" strike="noStrike" kern="1200" baseline="0">
                <a:solidFill>
                  <a:schemeClr val="tx1">
                    <a:lumMod val="65000"/>
                    <a:lumOff val="35000"/>
                  </a:schemeClr>
                </a:solidFill>
                <a:latin typeface="+mn-lt"/>
                <a:ea typeface="+mn-ea"/>
                <a:cs typeface="+mn-cs"/>
              </a:defRPr>
            </a:pPr>
            <a:endParaRPr lang="en-US"/>
          </a:p>
        </c:txPr>
        <c:crossAx val="1713300880"/>
        <c:crosses val="autoZero"/>
        <c:auto val="1"/>
        <c:lblAlgn val="ctr"/>
        <c:lblOffset val="100"/>
        <c:noMultiLvlLbl val="0"/>
      </c:catAx>
      <c:valAx>
        <c:axId val="171330088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100" b="0" i="0" u="none" strike="noStrike" kern="1200" baseline="0">
                    <a:solidFill>
                      <a:schemeClr val="tx1">
                        <a:lumMod val="65000"/>
                        <a:lumOff val="35000"/>
                      </a:schemeClr>
                    </a:solidFill>
                    <a:latin typeface="+mn-lt"/>
                    <a:ea typeface="+mn-ea"/>
                    <a:cs typeface="+mn-cs"/>
                  </a:defRPr>
                </a:pPr>
                <a:r>
                  <a:rPr lang="en-US" sz="2100"/>
                  <a:t>Entailment accuracy</a:t>
                </a:r>
                <a:r>
                  <a:rPr lang="en-US" sz="2100" baseline="0"/>
                  <a:t> (%)</a:t>
                </a:r>
                <a:endParaRPr lang="en-US" sz="2100"/>
              </a:p>
            </c:rich>
          </c:tx>
          <c:overlay val="0"/>
          <c:spPr>
            <a:noFill/>
            <a:ln>
              <a:noFill/>
            </a:ln>
            <a:effectLst/>
          </c:spPr>
          <c:txPr>
            <a:bodyPr rot="-5400000" spcFirstLastPara="1" vertOverflow="ellipsis" vert="horz" wrap="square" anchor="ctr" anchorCtr="1"/>
            <a:lstStyle/>
            <a:p>
              <a:pPr>
                <a:defRPr sz="21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100" b="0" i="0" u="none" strike="noStrike" kern="1200" baseline="0">
                <a:solidFill>
                  <a:schemeClr val="tx1">
                    <a:lumMod val="65000"/>
                    <a:lumOff val="35000"/>
                  </a:schemeClr>
                </a:solidFill>
                <a:latin typeface="+mn-lt"/>
                <a:ea typeface="+mn-ea"/>
                <a:cs typeface="+mn-cs"/>
              </a:defRPr>
            </a:pPr>
            <a:endParaRPr lang="en-US"/>
          </a:p>
        </c:txPr>
        <c:crossAx val="1712877936"/>
        <c:crosses val="autoZero"/>
        <c:crossBetween val="between"/>
      </c:valAx>
      <c:valAx>
        <c:axId val="1676610944"/>
        <c:scaling>
          <c:orientation val="minMax"/>
          <c:min val="0"/>
        </c:scaling>
        <c:delete val="0"/>
        <c:axPos val="r"/>
        <c:title>
          <c:tx>
            <c:rich>
              <a:bodyPr rot="-5400000" spcFirstLastPara="1" vertOverflow="ellipsis" vert="horz" wrap="square" anchor="ctr" anchorCtr="1"/>
              <a:lstStyle/>
              <a:p>
                <a:pPr>
                  <a:defRPr sz="2100" b="0" i="0" u="none" strike="noStrike" kern="1200" baseline="0">
                    <a:solidFill>
                      <a:schemeClr val="tx1">
                        <a:lumMod val="65000"/>
                        <a:lumOff val="35000"/>
                      </a:schemeClr>
                    </a:solidFill>
                    <a:latin typeface="+mn-lt"/>
                    <a:ea typeface="+mn-ea"/>
                    <a:cs typeface="+mn-cs"/>
                  </a:defRPr>
                </a:pPr>
                <a:r>
                  <a:rPr lang="en-US" sz="2100"/>
                  <a:t> Numerical</a:t>
                </a:r>
                <a:r>
                  <a:rPr lang="en-US" sz="2100" baseline="0"/>
                  <a:t> accuracy (%)</a:t>
                </a:r>
              </a:p>
            </c:rich>
          </c:tx>
          <c:overlay val="0"/>
          <c:spPr>
            <a:noFill/>
            <a:ln>
              <a:noFill/>
            </a:ln>
            <a:effectLst/>
          </c:spPr>
          <c:txPr>
            <a:bodyPr rot="-5400000" spcFirstLastPara="1" vertOverflow="ellipsis" vert="horz" wrap="square" anchor="ctr" anchorCtr="1"/>
            <a:lstStyle/>
            <a:p>
              <a:pPr>
                <a:defRPr sz="21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2100" b="0" i="0" u="none" strike="noStrike" kern="1200" baseline="0">
                <a:solidFill>
                  <a:schemeClr val="tx1">
                    <a:lumMod val="65000"/>
                    <a:lumOff val="35000"/>
                  </a:schemeClr>
                </a:solidFill>
                <a:latin typeface="+mn-lt"/>
                <a:ea typeface="+mn-ea"/>
                <a:cs typeface="+mn-cs"/>
              </a:defRPr>
            </a:pPr>
            <a:endParaRPr lang="en-US"/>
          </a:p>
        </c:txPr>
        <c:crossAx val="1676125440"/>
        <c:crosses val="max"/>
        <c:crossBetween val="between"/>
      </c:valAx>
      <c:catAx>
        <c:axId val="1676125440"/>
        <c:scaling>
          <c:orientation val="minMax"/>
        </c:scaling>
        <c:delete val="1"/>
        <c:axPos val="b"/>
        <c:numFmt formatCode="General" sourceLinked="1"/>
        <c:majorTickMark val="out"/>
        <c:minorTickMark val="none"/>
        <c:tickLblPos val="nextTo"/>
        <c:crossAx val="1676610944"/>
        <c:crosses val="autoZero"/>
        <c:auto val="1"/>
        <c:lblAlgn val="ctr"/>
        <c:lblOffset val="100"/>
        <c:noMultiLvlLbl val="0"/>
      </c:catAx>
      <c:spPr>
        <a:noFill/>
        <a:ln>
          <a:noFill/>
        </a:ln>
        <a:effectLst/>
      </c:spPr>
    </c:plotArea>
    <c:legend>
      <c:legendPos val="b"/>
      <c:legendEntry>
        <c:idx val="1"/>
        <c:delete val="1"/>
      </c:legendEntry>
      <c:legendEntry>
        <c:idx val="2"/>
        <c:delete val="1"/>
      </c:legendEntry>
      <c:overlay val="0"/>
      <c:spPr>
        <a:noFill/>
        <a:ln>
          <a:noFill/>
        </a:ln>
        <a:effectLst/>
      </c:spPr>
      <c:txPr>
        <a:bodyPr rot="0" spcFirstLastPara="1" vertOverflow="ellipsis" vert="horz" wrap="square" anchor="ctr" anchorCtr="1"/>
        <a:lstStyle/>
        <a:p>
          <a:pPr>
            <a:defRPr sz="21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Sheet1!$W$19</c:f>
              <c:strCache>
                <c:ptCount val="1"/>
                <c:pt idx="0">
                  <c:v>Parser</c:v>
                </c:pt>
              </c:strCache>
            </c:strRef>
          </c:tx>
          <c:spPr>
            <a:solidFill>
              <a:schemeClr val="accent1"/>
            </a:solidFill>
            <a:ln>
              <a:noFill/>
            </a:ln>
            <a:effectLst/>
          </c:spPr>
          <c:invertIfNegative val="0"/>
          <c:cat>
            <c:strRef>
              <c:f>Sheet1!$V$20:$V$22</c:f>
              <c:strCache>
                <c:ptCount val="3"/>
                <c:pt idx="0">
                  <c:v>precision</c:v>
                </c:pt>
                <c:pt idx="1">
                  <c:v>recall</c:v>
                </c:pt>
                <c:pt idx="2">
                  <c:v>F1</c:v>
                </c:pt>
              </c:strCache>
            </c:strRef>
          </c:cat>
          <c:val>
            <c:numRef>
              <c:f>Sheet1!$W$20:$W$22</c:f>
              <c:numCache>
                <c:formatCode>General</c:formatCode>
                <c:ptCount val="3"/>
                <c:pt idx="0">
                  <c:v>16.600000000000001</c:v>
                </c:pt>
                <c:pt idx="1">
                  <c:v>77.3</c:v>
                </c:pt>
                <c:pt idx="2">
                  <c:v>27.3</c:v>
                </c:pt>
              </c:numCache>
            </c:numRef>
          </c:val>
          <c:extLst>
            <c:ext xmlns:c16="http://schemas.microsoft.com/office/drawing/2014/chart" uri="{C3380CC4-5D6E-409C-BE32-E72D297353CC}">
              <c16:uniqueId val="{00000000-B5AA-EF4E-8D41-0C0A8CFFACCA}"/>
            </c:ext>
          </c:extLst>
        </c:ser>
        <c:ser>
          <c:idx val="1"/>
          <c:order val="1"/>
          <c:tx>
            <c:strRef>
              <c:f>Sheet1!$X$19</c:f>
              <c:strCache>
                <c:ptCount val="1"/>
                <c:pt idx="0">
                  <c:v>BERT</c:v>
                </c:pt>
              </c:strCache>
            </c:strRef>
          </c:tx>
          <c:spPr>
            <a:solidFill>
              <a:schemeClr val="accent2"/>
            </a:solidFill>
            <a:ln>
              <a:noFill/>
            </a:ln>
            <a:effectLst/>
          </c:spPr>
          <c:invertIfNegative val="0"/>
          <c:cat>
            <c:strRef>
              <c:f>Sheet1!$V$20:$V$22</c:f>
              <c:strCache>
                <c:ptCount val="3"/>
                <c:pt idx="0">
                  <c:v>precision</c:v>
                </c:pt>
                <c:pt idx="1">
                  <c:v>recall</c:v>
                </c:pt>
                <c:pt idx="2">
                  <c:v>F1</c:v>
                </c:pt>
              </c:strCache>
            </c:strRef>
          </c:cat>
          <c:val>
            <c:numRef>
              <c:f>Sheet1!$X$20:$X$22</c:f>
              <c:numCache>
                <c:formatCode>General</c:formatCode>
                <c:ptCount val="3"/>
                <c:pt idx="0">
                  <c:v>65.099999999999994</c:v>
                </c:pt>
                <c:pt idx="1">
                  <c:v>59.8</c:v>
                </c:pt>
                <c:pt idx="2">
                  <c:v>62.4</c:v>
                </c:pt>
              </c:numCache>
            </c:numRef>
          </c:val>
          <c:extLst>
            <c:ext xmlns:c16="http://schemas.microsoft.com/office/drawing/2014/chart" uri="{C3380CC4-5D6E-409C-BE32-E72D297353CC}">
              <c16:uniqueId val="{00000001-B5AA-EF4E-8D41-0C0A8CFFACCA}"/>
            </c:ext>
          </c:extLst>
        </c:ser>
        <c:dLbls>
          <c:showLegendKey val="0"/>
          <c:showVal val="0"/>
          <c:showCatName val="0"/>
          <c:showSerName val="0"/>
          <c:showPercent val="0"/>
          <c:showBubbleSize val="0"/>
        </c:dLbls>
        <c:gapWidth val="219"/>
        <c:overlap val="-27"/>
        <c:axId val="1770689936"/>
        <c:axId val="1770691584"/>
      </c:barChart>
      <c:catAx>
        <c:axId val="177068993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crossAx val="1770691584"/>
        <c:crosses val="autoZero"/>
        <c:auto val="1"/>
        <c:lblAlgn val="ctr"/>
        <c:lblOffset val="100"/>
        <c:noMultiLvlLbl val="0"/>
      </c:catAx>
      <c:valAx>
        <c:axId val="1770691584"/>
        <c:scaling>
          <c:orientation val="minMax"/>
          <c:max val="10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crossAx val="1770689936"/>
        <c:crosses val="autoZero"/>
        <c:crossBetween val="between"/>
        <c:majorUnit val="20"/>
      </c:valAx>
      <c:spPr>
        <a:noFill/>
        <a:ln>
          <a:noFill/>
        </a:ln>
        <a:effectLst/>
      </c:spPr>
    </c:plotArea>
    <c:legend>
      <c:legendPos val="b"/>
      <c:overlay val="0"/>
      <c:spPr>
        <a:noFill/>
        <a:ln>
          <a:noFill/>
        </a:ln>
        <a:effectLst/>
      </c:spPr>
      <c:txPr>
        <a:bodyPr rot="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Sheet1!$AO$19</c:f>
              <c:strCache>
                <c:ptCount val="1"/>
                <c:pt idx="0">
                  <c:v>Single mention</c:v>
                </c:pt>
              </c:strCache>
            </c:strRef>
          </c:tx>
          <c:spPr>
            <a:solidFill>
              <a:schemeClr val="accent1"/>
            </a:solidFill>
            <a:ln>
              <a:noFill/>
            </a:ln>
            <a:effectLst/>
          </c:spPr>
          <c:invertIfNegative val="0"/>
          <c:cat>
            <c:strRef>
              <c:f>Sheet1!$AN$20:$AN$22</c:f>
              <c:strCache>
                <c:ptCount val="3"/>
                <c:pt idx="0">
                  <c:v>precision</c:v>
                </c:pt>
                <c:pt idx="1">
                  <c:v>recall</c:v>
                </c:pt>
                <c:pt idx="2">
                  <c:v>F1</c:v>
                </c:pt>
              </c:strCache>
            </c:strRef>
          </c:cat>
          <c:val>
            <c:numRef>
              <c:f>Sheet1!$AO$20:$AO$22</c:f>
              <c:numCache>
                <c:formatCode>General</c:formatCode>
                <c:ptCount val="3"/>
                <c:pt idx="0">
                  <c:v>68.2</c:v>
                </c:pt>
                <c:pt idx="1">
                  <c:v>82.7</c:v>
                </c:pt>
                <c:pt idx="2">
                  <c:v>74.8</c:v>
                </c:pt>
              </c:numCache>
            </c:numRef>
          </c:val>
          <c:extLst>
            <c:ext xmlns:c16="http://schemas.microsoft.com/office/drawing/2014/chart" uri="{C3380CC4-5D6E-409C-BE32-E72D297353CC}">
              <c16:uniqueId val="{00000000-010D-104F-8BDA-96C8E6E4449F}"/>
            </c:ext>
          </c:extLst>
        </c:ser>
        <c:ser>
          <c:idx val="1"/>
          <c:order val="1"/>
          <c:tx>
            <c:strRef>
              <c:f>Sheet1!$AP$19</c:f>
              <c:strCache>
                <c:ptCount val="1"/>
                <c:pt idx="0">
                  <c:v>String matching</c:v>
                </c:pt>
              </c:strCache>
            </c:strRef>
          </c:tx>
          <c:spPr>
            <a:solidFill>
              <a:schemeClr val="accent2"/>
            </a:solidFill>
            <a:ln>
              <a:noFill/>
            </a:ln>
            <a:effectLst/>
          </c:spPr>
          <c:invertIfNegative val="0"/>
          <c:cat>
            <c:strRef>
              <c:f>Sheet1!$AN$20:$AN$22</c:f>
              <c:strCache>
                <c:ptCount val="3"/>
                <c:pt idx="0">
                  <c:v>precision</c:v>
                </c:pt>
                <c:pt idx="1">
                  <c:v>recall</c:v>
                </c:pt>
                <c:pt idx="2">
                  <c:v>F1</c:v>
                </c:pt>
              </c:strCache>
            </c:strRef>
          </c:cat>
          <c:val>
            <c:numRef>
              <c:f>Sheet1!$AP$20:$AP$22</c:f>
              <c:numCache>
                <c:formatCode>General</c:formatCode>
                <c:ptCount val="3"/>
                <c:pt idx="0">
                  <c:v>85.5</c:v>
                </c:pt>
                <c:pt idx="1">
                  <c:v>89.4</c:v>
                </c:pt>
                <c:pt idx="2">
                  <c:v>87.4</c:v>
                </c:pt>
              </c:numCache>
            </c:numRef>
          </c:val>
          <c:extLst>
            <c:ext xmlns:c16="http://schemas.microsoft.com/office/drawing/2014/chart" uri="{C3380CC4-5D6E-409C-BE32-E72D297353CC}">
              <c16:uniqueId val="{00000001-010D-104F-8BDA-96C8E6E4449F}"/>
            </c:ext>
          </c:extLst>
        </c:ser>
        <c:dLbls>
          <c:showLegendKey val="0"/>
          <c:showVal val="0"/>
          <c:showCatName val="0"/>
          <c:showSerName val="0"/>
          <c:showPercent val="0"/>
          <c:showBubbleSize val="0"/>
        </c:dLbls>
        <c:gapWidth val="219"/>
        <c:overlap val="-27"/>
        <c:axId val="1729741696"/>
        <c:axId val="1777845648"/>
      </c:barChart>
      <c:catAx>
        <c:axId val="172974169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crossAx val="1777845648"/>
        <c:crosses val="autoZero"/>
        <c:auto val="1"/>
        <c:lblAlgn val="ctr"/>
        <c:lblOffset val="100"/>
        <c:noMultiLvlLbl val="0"/>
      </c:catAx>
      <c:valAx>
        <c:axId val="177784564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crossAx val="1729741696"/>
        <c:crosses val="autoZero"/>
        <c:crossBetween val="between"/>
        <c:majorUnit val="20"/>
      </c:valAx>
      <c:spPr>
        <a:noFill/>
        <a:ln>
          <a:noFill/>
        </a:ln>
        <a:effectLst/>
      </c:spPr>
    </c:plotArea>
    <c:legend>
      <c:legendPos val="b"/>
      <c:overlay val="0"/>
      <c:spPr>
        <a:noFill/>
        <a:ln>
          <a:noFill/>
        </a:ln>
        <a:effectLst/>
      </c:spPr>
      <c:txPr>
        <a:bodyPr rot="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Sheet1!$BD$19</c:f>
              <c:strCache>
                <c:ptCount val="1"/>
                <c:pt idx="0">
                  <c:v>Cascade</c:v>
                </c:pt>
              </c:strCache>
            </c:strRef>
          </c:tx>
          <c:spPr>
            <a:solidFill>
              <a:schemeClr val="accent1"/>
            </a:solidFill>
            <a:ln>
              <a:noFill/>
            </a:ln>
            <a:effectLst/>
          </c:spPr>
          <c:invertIfNegative val="0"/>
          <c:cat>
            <c:strRef>
              <c:f>Sheet1!$BC$20:$BC$22</c:f>
              <c:strCache>
                <c:ptCount val="3"/>
                <c:pt idx="0">
                  <c:v>precision</c:v>
                </c:pt>
                <c:pt idx="1">
                  <c:v>recall</c:v>
                </c:pt>
                <c:pt idx="2">
                  <c:v>F1</c:v>
                </c:pt>
              </c:strCache>
            </c:strRef>
          </c:cat>
          <c:val>
            <c:numRef>
              <c:f>Sheet1!$BD$20:$BD$22</c:f>
              <c:numCache>
                <c:formatCode>0.0</c:formatCode>
                <c:ptCount val="3"/>
                <c:pt idx="0">
                  <c:v>58</c:v>
                </c:pt>
                <c:pt idx="1">
                  <c:v>52.4</c:v>
                </c:pt>
                <c:pt idx="2">
                  <c:v>55.1</c:v>
                </c:pt>
              </c:numCache>
            </c:numRef>
          </c:val>
          <c:extLst>
            <c:ext xmlns:c16="http://schemas.microsoft.com/office/drawing/2014/chart" uri="{C3380CC4-5D6E-409C-BE32-E72D297353CC}">
              <c16:uniqueId val="{00000000-B387-0241-8909-6B66DE36FE17}"/>
            </c:ext>
          </c:extLst>
        </c:ser>
        <c:dLbls>
          <c:showLegendKey val="0"/>
          <c:showVal val="0"/>
          <c:showCatName val="0"/>
          <c:showSerName val="0"/>
          <c:showPercent val="0"/>
          <c:showBubbleSize val="0"/>
        </c:dLbls>
        <c:gapWidth val="219"/>
        <c:overlap val="-27"/>
        <c:axId val="1776264448"/>
        <c:axId val="1781150928"/>
      </c:barChart>
      <c:catAx>
        <c:axId val="177626444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crossAx val="1781150928"/>
        <c:crosses val="autoZero"/>
        <c:auto val="1"/>
        <c:lblAlgn val="ctr"/>
        <c:lblOffset val="100"/>
        <c:noMultiLvlLbl val="0"/>
      </c:catAx>
      <c:valAx>
        <c:axId val="1781150928"/>
        <c:scaling>
          <c:orientation val="minMax"/>
          <c:max val="100"/>
          <c:min val="0"/>
        </c:scaling>
        <c:delete val="0"/>
        <c:axPos val="l"/>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crossAx val="1776264448"/>
        <c:crosses val="autoZero"/>
        <c:crossBetween val="between"/>
        <c:majorUnit val="20"/>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86DB479-E547-E448-9E76-41E6E7BBC8DD}" type="datetimeFigureOut">
              <a:rPr lang="en-US" smtClean="0"/>
              <a:t>8/12/21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7C2E2B1-5CE3-6E45-AE7A-82E4868CA425}" type="slidenum">
              <a:rPr lang="en-US" smtClean="0"/>
              <a:t>‹#›</a:t>
            </a:fld>
            <a:endParaRPr lang="en-US"/>
          </a:p>
        </p:txBody>
      </p:sp>
    </p:spTree>
    <p:extLst>
      <p:ext uri="{BB962C8B-B14F-4D97-AF65-F5344CB8AC3E}">
        <p14:creationId xmlns:p14="http://schemas.microsoft.com/office/powerpoint/2010/main" val="42643027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BE88AC1-CCBA-E648-81A4-CFE2F51F2770}" type="slidenum">
              <a:rPr lang="en-US" smtClean="0"/>
              <a:t>9</a:t>
            </a:fld>
            <a:endParaRPr lang="en-US"/>
          </a:p>
        </p:txBody>
      </p:sp>
    </p:spTree>
    <p:extLst>
      <p:ext uri="{BB962C8B-B14F-4D97-AF65-F5344CB8AC3E}">
        <p14:creationId xmlns:p14="http://schemas.microsoft.com/office/powerpoint/2010/main" val="33495126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7C2E2B1-5CE3-6E45-AE7A-82E4868CA425}" type="slidenum">
              <a:rPr lang="en-US" smtClean="0"/>
              <a:t>26</a:t>
            </a:fld>
            <a:endParaRPr lang="en-US"/>
          </a:p>
        </p:txBody>
      </p:sp>
    </p:spTree>
    <p:extLst>
      <p:ext uri="{BB962C8B-B14F-4D97-AF65-F5344CB8AC3E}">
        <p14:creationId xmlns:p14="http://schemas.microsoft.com/office/powerpoint/2010/main" val="4911343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7C2E2B1-5CE3-6E45-AE7A-82E4868CA425}" type="slidenum">
              <a:rPr lang="en-US" smtClean="0"/>
              <a:t>27</a:t>
            </a:fld>
            <a:endParaRPr lang="en-US"/>
          </a:p>
        </p:txBody>
      </p:sp>
    </p:spTree>
    <p:extLst>
      <p:ext uri="{BB962C8B-B14F-4D97-AF65-F5344CB8AC3E}">
        <p14:creationId xmlns:p14="http://schemas.microsoft.com/office/powerpoint/2010/main" val="37528522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7C2E2B1-5CE3-6E45-AE7A-82E4868CA425}" type="slidenum">
              <a:rPr lang="en-US" smtClean="0"/>
              <a:t>28</a:t>
            </a:fld>
            <a:endParaRPr lang="en-US"/>
          </a:p>
        </p:txBody>
      </p:sp>
    </p:spTree>
    <p:extLst>
      <p:ext uri="{BB962C8B-B14F-4D97-AF65-F5344CB8AC3E}">
        <p14:creationId xmlns:p14="http://schemas.microsoft.com/office/powerpoint/2010/main" val="24614190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BE88AC1-CCBA-E648-81A4-CFE2F51F2770}" type="slidenum">
              <a:rPr lang="en-US" smtClean="0"/>
              <a:t>34</a:t>
            </a:fld>
            <a:endParaRPr lang="en-US"/>
          </a:p>
        </p:txBody>
      </p:sp>
    </p:spTree>
    <p:extLst>
      <p:ext uri="{BB962C8B-B14F-4D97-AF65-F5344CB8AC3E}">
        <p14:creationId xmlns:p14="http://schemas.microsoft.com/office/powerpoint/2010/main" val="28128401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BE88AC1-CCBA-E648-81A4-CFE2F51F2770}" type="slidenum">
              <a:rPr lang="en-US" smtClean="0"/>
              <a:t>35</a:t>
            </a:fld>
            <a:endParaRPr lang="en-US"/>
          </a:p>
        </p:txBody>
      </p:sp>
    </p:spTree>
    <p:extLst>
      <p:ext uri="{BB962C8B-B14F-4D97-AF65-F5344CB8AC3E}">
        <p14:creationId xmlns:p14="http://schemas.microsoft.com/office/powerpoint/2010/main" val="1310402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BE88AC1-CCBA-E648-81A4-CFE2F51F2770}" type="slidenum">
              <a:rPr lang="en-US" smtClean="0"/>
              <a:t>36</a:t>
            </a:fld>
            <a:endParaRPr lang="en-US"/>
          </a:p>
        </p:txBody>
      </p:sp>
    </p:spTree>
    <p:extLst>
      <p:ext uri="{BB962C8B-B14F-4D97-AF65-F5344CB8AC3E}">
        <p14:creationId xmlns:p14="http://schemas.microsoft.com/office/powerpoint/2010/main" val="34037367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BE88AC1-CCBA-E648-81A4-CFE2F51F2770}" type="slidenum">
              <a:rPr lang="en-US" smtClean="0"/>
              <a:t>42</a:t>
            </a:fld>
            <a:endParaRPr lang="en-US"/>
          </a:p>
        </p:txBody>
      </p:sp>
    </p:spTree>
    <p:extLst>
      <p:ext uri="{BB962C8B-B14F-4D97-AF65-F5344CB8AC3E}">
        <p14:creationId xmlns:p14="http://schemas.microsoft.com/office/powerpoint/2010/main" val="31438469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BE88AC1-CCBA-E648-81A4-CFE2F51F2770}" type="slidenum">
              <a:rPr lang="en-US" smtClean="0"/>
              <a:t>43</a:t>
            </a:fld>
            <a:endParaRPr lang="en-US"/>
          </a:p>
        </p:txBody>
      </p:sp>
    </p:spTree>
    <p:extLst>
      <p:ext uri="{BB962C8B-B14F-4D97-AF65-F5344CB8AC3E}">
        <p14:creationId xmlns:p14="http://schemas.microsoft.com/office/powerpoint/2010/main" val="7603904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 I’m Patrick and I’ll present this work with Joao </a:t>
            </a:r>
            <a:r>
              <a:rPr lang="en-US" dirty="0" err="1"/>
              <a:t>Sedoc</a:t>
            </a:r>
            <a:r>
              <a:rPr lang="en-US" dirty="0"/>
              <a:t> and Benjamin Van </a:t>
            </a:r>
            <a:r>
              <a:rPr lang="en-US" dirty="0" err="1"/>
              <a:t>Durme</a:t>
            </a:r>
            <a:r>
              <a:rPr lang="en-US" dirty="0"/>
              <a:t> on Constant Memory Coreference Resolution.</a:t>
            </a:r>
          </a:p>
        </p:txBody>
      </p:sp>
      <p:sp>
        <p:nvSpPr>
          <p:cNvPr id="4" name="Slide Number Placeholder 3"/>
          <p:cNvSpPr>
            <a:spLocks noGrp="1"/>
          </p:cNvSpPr>
          <p:nvPr>
            <p:ph type="sldNum" sz="quarter" idx="5"/>
          </p:nvPr>
        </p:nvSpPr>
        <p:spPr/>
        <p:txBody>
          <a:bodyPr/>
          <a:lstStyle/>
          <a:p>
            <a:fld id="{8B96024C-0741-4C56-9C56-386A2979320B}" type="slidenum">
              <a:rPr lang="en-US" smtClean="0"/>
              <a:t>52</a:t>
            </a:fld>
            <a:endParaRPr lang="en-US"/>
          </a:p>
        </p:txBody>
      </p:sp>
    </p:spTree>
    <p:extLst>
      <p:ext uri="{BB962C8B-B14F-4D97-AF65-F5344CB8AC3E}">
        <p14:creationId xmlns:p14="http://schemas.microsoft.com/office/powerpoint/2010/main" val="12932780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BE88AC1-CCBA-E648-81A4-CFE2F51F2770}" type="slidenum">
              <a:rPr lang="en-US" smtClean="0"/>
              <a:t>75</a:t>
            </a:fld>
            <a:endParaRPr lang="en-US"/>
          </a:p>
        </p:txBody>
      </p:sp>
    </p:spTree>
    <p:extLst>
      <p:ext uri="{BB962C8B-B14F-4D97-AF65-F5344CB8AC3E}">
        <p14:creationId xmlns:p14="http://schemas.microsoft.com/office/powerpoint/2010/main" val="4092033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7C2E2B1-5CE3-6E45-AE7A-82E4868CA425}" type="slidenum">
              <a:rPr lang="en-US" smtClean="0"/>
              <a:t>18</a:t>
            </a:fld>
            <a:endParaRPr lang="en-US"/>
          </a:p>
        </p:txBody>
      </p:sp>
    </p:spTree>
    <p:extLst>
      <p:ext uri="{BB962C8B-B14F-4D97-AF65-F5344CB8AC3E}">
        <p14:creationId xmlns:p14="http://schemas.microsoft.com/office/powerpoint/2010/main" val="13795160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7C2E2B1-5CE3-6E45-AE7A-82E4868CA425}" type="slidenum">
              <a:rPr lang="en-US" smtClean="0"/>
              <a:t>19</a:t>
            </a:fld>
            <a:endParaRPr lang="en-US"/>
          </a:p>
        </p:txBody>
      </p:sp>
    </p:spTree>
    <p:extLst>
      <p:ext uri="{BB962C8B-B14F-4D97-AF65-F5344CB8AC3E}">
        <p14:creationId xmlns:p14="http://schemas.microsoft.com/office/powerpoint/2010/main" val="4627140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7C2E2B1-5CE3-6E45-AE7A-82E4868CA425}" type="slidenum">
              <a:rPr lang="en-US" smtClean="0"/>
              <a:t>20</a:t>
            </a:fld>
            <a:endParaRPr lang="en-US"/>
          </a:p>
        </p:txBody>
      </p:sp>
    </p:spTree>
    <p:extLst>
      <p:ext uri="{BB962C8B-B14F-4D97-AF65-F5344CB8AC3E}">
        <p14:creationId xmlns:p14="http://schemas.microsoft.com/office/powerpoint/2010/main" val="33617222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7C2E2B1-5CE3-6E45-AE7A-82E4868CA425}" type="slidenum">
              <a:rPr lang="en-US" smtClean="0"/>
              <a:t>21</a:t>
            </a:fld>
            <a:endParaRPr lang="en-US"/>
          </a:p>
        </p:txBody>
      </p:sp>
    </p:spTree>
    <p:extLst>
      <p:ext uri="{BB962C8B-B14F-4D97-AF65-F5344CB8AC3E}">
        <p14:creationId xmlns:p14="http://schemas.microsoft.com/office/powerpoint/2010/main" val="4760089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7C2E2B1-5CE3-6E45-AE7A-82E4868CA425}" type="slidenum">
              <a:rPr lang="en-US" smtClean="0"/>
              <a:t>22</a:t>
            </a:fld>
            <a:endParaRPr lang="en-US"/>
          </a:p>
        </p:txBody>
      </p:sp>
    </p:spTree>
    <p:extLst>
      <p:ext uri="{BB962C8B-B14F-4D97-AF65-F5344CB8AC3E}">
        <p14:creationId xmlns:p14="http://schemas.microsoft.com/office/powerpoint/2010/main" val="24117280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7C2E2B1-5CE3-6E45-AE7A-82E4868CA425}" type="slidenum">
              <a:rPr lang="en-US" smtClean="0"/>
              <a:t>23</a:t>
            </a:fld>
            <a:endParaRPr lang="en-US"/>
          </a:p>
        </p:txBody>
      </p:sp>
    </p:spTree>
    <p:extLst>
      <p:ext uri="{BB962C8B-B14F-4D97-AF65-F5344CB8AC3E}">
        <p14:creationId xmlns:p14="http://schemas.microsoft.com/office/powerpoint/2010/main" val="19931273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7C2E2B1-5CE3-6E45-AE7A-82E4868CA425}" type="slidenum">
              <a:rPr lang="en-US" smtClean="0"/>
              <a:t>24</a:t>
            </a:fld>
            <a:endParaRPr lang="en-US"/>
          </a:p>
        </p:txBody>
      </p:sp>
    </p:spTree>
    <p:extLst>
      <p:ext uri="{BB962C8B-B14F-4D97-AF65-F5344CB8AC3E}">
        <p14:creationId xmlns:p14="http://schemas.microsoft.com/office/powerpoint/2010/main" val="42693547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7C2E2B1-5CE3-6E45-AE7A-82E4868CA425}" type="slidenum">
              <a:rPr lang="en-US" smtClean="0"/>
              <a:t>25</a:t>
            </a:fld>
            <a:endParaRPr lang="en-US"/>
          </a:p>
        </p:txBody>
      </p:sp>
    </p:spTree>
    <p:extLst>
      <p:ext uri="{BB962C8B-B14F-4D97-AF65-F5344CB8AC3E}">
        <p14:creationId xmlns:p14="http://schemas.microsoft.com/office/powerpoint/2010/main" val="24567955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44AE9-3F8F-3949-AE26-AE7E7144E62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93694BB-3A6D-BC42-968B-CA66E4EF196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1B550C9-2F93-8342-B5E6-486A0E6B412D}"/>
              </a:ext>
            </a:extLst>
          </p:cNvPr>
          <p:cNvSpPr>
            <a:spLocks noGrp="1"/>
          </p:cNvSpPr>
          <p:nvPr>
            <p:ph type="dt" sz="half" idx="10"/>
          </p:nvPr>
        </p:nvSpPr>
        <p:spPr/>
        <p:txBody>
          <a:bodyPr/>
          <a:lstStyle/>
          <a:p>
            <a:fld id="{65342F15-4A5C-8249-BEC4-5CF4AC12C7BB}" type="datetimeFigureOut">
              <a:rPr lang="en-US" smtClean="0"/>
              <a:t>8/12/21</a:t>
            </a:fld>
            <a:endParaRPr lang="en-US"/>
          </a:p>
        </p:txBody>
      </p:sp>
      <p:sp>
        <p:nvSpPr>
          <p:cNvPr id="5" name="Footer Placeholder 4">
            <a:extLst>
              <a:ext uri="{FF2B5EF4-FFF2-40B4-BE49-F238E27FC236}">
                <a16:creationId xmlns:a16="http://schemas.microsoft.com/office/drawing/2014/main" id="{C0864B45-3DC4-AE4C-A55A-67F5F22273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B838A33-F769-1F43-9463-7F0493122324}"/>
              </a:ext>
            </a:extLst>
          </p:cNvPr>
          <p:cNvSpPr>
            <a:spLocks noGrp="1"/>
          </p:cNvSpPr>
          <p:nvPr>
            <p:ph type="sldNum" sz="quarter" idx="12"/>
          </p:nvPr>
        </p:nvSpPr>
        <p:spPr/>
        <p:txBody>
          <a:bodyPr/>
          <a:lstStyle/>
          <a:p>
            <a:fld id="{98DCEE40-CE4E-AF45-AAFD-AD897C8EDC87}" type="slidenum">
              <a:rPr lang="en-US" smtClean="0"/>
              <a:t>‹#›</a:t>
            </a:fld>
            <a:endParaRPr lang="en-US"/>
          </a:p>
        </p:txBody>
      </p:sp>
    </p:spTree>
    <p:extLst>
      <p:ext uri="{BB962C8B-B14F-4D97-AF65-F5344CB8AC3E}">
        <p14:creationId xmlns:p14="http://schemas.microsoft.com/office/powerpoint/2010/main" val="33068696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6F374B-92C0-2947-B5AC-59B0DEA17E1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5545B9A-8169-154F-8833-FAAFE4F8313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82B48F0-4E44-D845-B3F8-1FD70FB06CB5}"/>
              </a:ext>
            </a:extLst>
          </p:cNvPr>
          <p:cNvSpPr>
            <a:spLocks noGrp="1"/>
          </p:cNvSpPr>
          <p:nvPr>
            <p:ph type="dt" sz="half" idx="10"/>
          </p:nvPr>
        </p:nvSpPr>
        <p:spPr/>
        <p:txBody>
          <a:bodyPr/>
          <a:lstStyle/>
          <a:p>
            <a:fld id="{65342F15-4A5C-8249-BEC4-5CF4AC12C7BB}" type="datetimeFigureOut">
              <a:rPr lang="en-US" smtClean="0"/>
              <a:t>8/12/21</a:t>
            </a:fld>
            <a:endParaRPr lang="en-US"/>
          </a:p>
        </p:txBody>
      </p:sp>
      <p:sp>
        <p:nvSpPr>
          <p:cNvPr id="5" name="Footer Placeholder 4">
            <a:extLst>
              <a:ext uri="{FF2B5EF4-FFF2-40B4-BE49-F238E27FC236}">
                <a16:creationId xmlns:a16="http://schemas.microsoft.com/office/drawing/2014/main" id="{DA14E3C8-61DF-0F4D-8F89-C22D4DDDD09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DADE18E-9C00-444A-8312-6598FC35989A}"/>
              </a:ext>
            </a:extLst>
          </p:cNvPr>
          <p:cNvSpPr>
            <a:spLocks noGrp="1"/>
          </p:cNvSpPr>
          <p:nvPr>
            <p:ph type="sldNum" sz="quarter" idx="12"/>
          </p:nvPr>
        </p:nvSpPr>
        <p:spPr/>
        <p:txBody>
          <a:bodyPr/>
          <a:lstStyle/>
          <a:p>
            <a:fld id="{98DCEE40-CE4E-AF45-AAFD-AD897C8EDC87}" type="slidenum">
              <a:rPr lang="en-US" smtClean="0"/>
              <a:t>‹#›</a:t>
            </a:fld>
            <a:endParaRPr lang="en-US"/>
          </a:p>
        </p:txBody>
      </p:sp>
    </p:spTree>
    <p:extLst>
      <p:ext uri="{BB962C8B-B14F-4D97-AF65-F5344CB8AC3E}">
        <p14:creationId xmlns:p14="http://schemas.microsoft.com/office/powerpoint/2010/main" val="13939728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39126CE-F680-004B-807A-2A54F105CDA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C8DC152-BBDE-0643-9F9E-8615621737C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5E6286A-2E21-8040-8AB2-532ACED15BAB}"/>
              </a:ext>
            </a:extLst>
          </p:cNvPr>
          <p:cNvSpPr>
            <a:spLocks noGrp="1"/>
          </p:cNvSpPr>
          <p:nvPr>
            <p:ph type="dt" sz="half" idx="10"/>
          </p:nvPr>
        </p:nvSpPr>
        <p:spPr/>
        <p:txBody>
          <a:bodyPr/>
          <a:lstStyle/>
          <a:p>
            <a:fld id="{65342F15-4A5C-8249-BEC4-5CF4AC12C7BB}" type="datetimeFigureOut">
              <a:rPr lang="en-US" smtClean="0"/>
              <a:t>8/12/21</a:t>
            </a:fld>
            <a:endParaRPr lang="en-US"/>
          </a:p>
        </p:txBody>
      </p:sp>
      <p:sp>
        <p:nvSpPr>
          <p:cNvPr id="5" name="Footer Placeholder 4">
            <a:extLst>
              <a:ext uri="{FF2B5EF4-FFF2-40B4-BE49-F238E27FC236}">
                <a16:creationId xmlns:a16="http://schemas.microsoft.com/office/drawing/2014/main" id="{2E3BAF64-31D1-7A46-B659-A46ACB2AD63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D3C8E56-5089-9B4C-B481-069186DCB79F}"/>
              </a:ext>
            </a:extLst>
          </p:cNvPr>
          <p:cNvSpPr>
            <a:spLocks noGrp="1"/>
          </p:cNvSpPr>
          <p:nvPr>
            <p:ph type="sldNum" sz="quarter" idx="12"/>
          </p:nvPr>
        </p:nvSpPr>
        <p:spPr/>
        <p:txBody>
          <a:bodyPr/>
          <a:lstStyle/>
          <a:p>
            <a:fld id="{98DCEE40-CE4E-AF45-AAFD-AD897C8EDC87}" type="slidenum">
              <a:rPr lang="en-US" smtClean="0"/>
              <a:t>‹#›</a:t>
            </a:fld>
            <a:endParaRPr lang="en-US"/>
          </a:p>
        </p:txBody>
      </p:sp>
    </p:spTree>
    <p:extLst>
      <p:ext uri="{BB962C8B-B14F-4D97-AF65-F5344CB8AC3E}">
        <p14:creationId xmlns:p14="http://schemas.microsoft.com/office/powerpoint/2010/main" val="33125422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013380-08B5-D547-B7FD-A0216E5CB60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DB8D54E-F352-F84F-A502-6CA2BF3ED7A4}"/>
              </a:ext>
            </a:extLst>
          </p:cNvPr>
          <p:cNvSpPr>
            <a:spLocks noGrp="1"/>
          </p:cNvSpPr>
          <p:nvPr>
            <p:ph idx="1"/>
          </p:nvPr>
        </p:nvSpPr>
        <p:spPr/>
        <p:txBody>
          <a:bodyP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2427B4BA-2E23-3246-B285-21EA9417E248}"/>
              </a:ext>
            </a:extLst>
          </p:cNvPr>
          <p:cNvSpPr>
            <a:spLocks noGrp="1"/>
          </p:cNvSpPr>
          <p:nvPr>
            <p:ph type="dt" sz="half" idx="10"/>
          </p:nvPr>
        </p:nvSpPr>
        <p:spPr/>
        <p:txBody>
          <a:bodyPr/>
          <a:lstStyle/>
          <a:p>
            <a:fld id="{65342F15-4A5C-8249-BEC4-5CF4AC12C7BB}" type="datetimeFigureOut">
              <a:rPr lang="en-US" smtClean="0"/>
              <a:t>8/12/21</a:t>
            </a:fld>
            <a:endParaRPr lang="en-US"/>
          </a:p>
        </p:txBody>
      </p:sp>
      <p:sp>
        <p:nvSpPr>
          <p:cNvPr id="5" name="Footer Placeholder 4">
            <a:extLst>
              <a:ext uri="{FF2B5EF4-FFF2-40B4-BE49-F238E27FC236}">
                <a16:creationId xmlns:a16="http://schemas.microsoft.com/office/drawing/2014/main" id="{57587833-4CE1-644E-B6AD-54D948D8C67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D585356-391C-DA4B-90AD-6016794A93AC}"/>
              </a:ext>
            </a:extLst>
          </p:cNvPr>
          <p:cNvSpPr>
            <a:spLocks noGrp="1"/>
          </p:cNvSpPr>
          <p:nvPr>
            <p:ph type="sldNum" sz="quarter" idx="12"/>
          </p:nvPr>
        </p:nvSpPr>
        <p:spPr/>
        <p:txBody>
          <a:bodyPr/>
          <a:lstStyle/>
          <a:p>
            <a:fld id="{98DCEE40-CE4E-AF45-AAFD-AD897C8EDC87}" type="slidenum">
              <a:rPr lang="en-US" smtClean="0"/>
              <a:t>‹#›</a:t>
            </a:fld>
            <a:endParaRPr lang="en-US"/>
          </a:p>
        </p:txBody>
      </p:sp>
    </p:spTree>
    <p:extLst>
      <p:ext uri="{BB962C8B-B14F-4D97-AF65-F5344CB8AC3E}">
        <p14:creationId xmlns:p14="http://schemas.microsoft.com/office/powerpoint/2010/main" val="34258101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F33F09-89F0-C747-B7AE-CAC629137C0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7C3711C-B2C6-2E4A-BE15-A05F5B59CB7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B1F50A9-D93F-7643-A29F-E06772F807DB}"/>
              </a:ext>
            </a:extLst>
          </p:cNvPr>
          <p:cNvSpPr>
            <a:spLocks noGrp="1"/>
          </p:cNvSpPr>
          <p:nvPr>
            <p:ph type="dt" sz="half" idx="10"/>
          </p:nvPr>
        </p:nvSpPr>
        <p:spPr/>
        <p:txBody>
          <a:bodyPr/>
          <a:lstStyle/>
          <a:p>
            <a:fld id="{65342F15-4A5C-8249-BEC4-5CF4AC12C7BB}" type="datetimeFigureOut">
              <a:rPr lang="en-US" smtClean="0"/>
              <a:t>8/12/21</a:t>
            </a:fld>
            <a:endParaRPr lang="en-US"/>
          </a:p>
        </p:txBody>
      </p:sp>
      <p:sp>
        <p:nvSpPr>
          <p:cNvPr id="5" name="Footer Placeholder 4">
            <a:extLst>
              <a:ext uri="{FF2B5EF4-FFF2-40B4-BE49-F238E27FC236}">
                <a16:creationId xmlns:a16="http://schemas.microsoft.com/office/drawing/2014/main" id="{799E03CE-951B-2C45-8E72-34D0C068EE4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FAC4A1B-E7B9-CB49-900C-F23B16DC0A82}"/>
              </a:ext>
            </a:extLst>
          </p:cNvPr>
          <p:cNvSpPr>
            <a:spLocks noGrp="1"/>
          </p:cNvSpPr>
          <p:nvPr>
            <p:ph type="sldNum" sz="quarter" idx="12"/>
          </p:nvPr>
        </p:nvSpPr>
        <p:spPr/>
        <p:txBody>
          <a:bodyPr/>
          <a:lstStyle/>
          <a:p>
            <a:fld id="{98DCEE40-CE4E-AF45-AAFD-AD897C8EDC87}" type="slidenum">
              <a:rPr lang="en-US" smtClean="0"/>
              <a:t>‹#›</a:t>
            </a:fld>
            <a:endParaRPr lang="en-US"/>
          </a:p>
        </p:txBody>
      </p:sp>
    </p:spTree>
    <p:extLst>
      <p:ext uri="{BB962C8B-B14F-4D97-AF65-F5344CB8AC3E}">
        <p14:creationId xmlns:p14="http://schemas.microsoft.com/office/powerpoint/2010/main" val="6562731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42BCCF-49C0-0142-88AA-93B7DECD6BC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EE7D0C4-9B1B-D544-9D81-5892BCE198C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B554947-19F4-1448-856A-7A1B77AF39C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4A65F02-4E5C-AF42-B087-07DB388CCC88}"/>
              </a:ext>
            </a:extLst>
          </p:cNvPr>
          <p:cNvSpPr>
            <a:spLocks noGrp="1"/>
          </p:cNvSpPr>
          <p:nvPr>
            <p:ph type="dt" sz="half" idx="10"/>
          </p:nvPr>
        </p:nvSpPr>
        <p:spPr/>
        <p:txBody>
          <a:bodyPr/>
          <a:lstStyle/>
          <a:p>
            <a:fld id="{65342F15-4A5C-8249-BEC4-5CF4AC12C7BB}" type="datetimeFigureOut">
              <a:rPr lang="en-US" smtClean="0"/>
              <a:t>8/12/21</a:t>
            </a:fld>
            <a:endParaRPr lang="en-US"/>
          </a:p>
        </p:txBody>
      </p:sp>
      <p:sp>
        <p:nvSpPr>
          <p:cNvPr id="6" name="Footer Placeholder 5">
            <a:extLst>
              <a:ext uri="{FF2B5EF4-FFF2-40B4-BE49-F238E27FC236}">
                <a16:creationId xmlns:a16="http://schemas.microsoft.com/office/drawing/2014/main" id="{431A96CC-C6A7-F840-9D01-A4F9A3A80F9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10DE5AB-7EB5-6442-9423-25870EBB91BD}"/>
              </a:ext>
            </a:extLst>
          </p:cNvPr>
          <p:cNvSpPr>
            <a:spLocks noGrp="1"/>
          </p:cNvSpPr>
          <p:nvPr>
            <p:ph type="sldNum" sz="quarter" idx="12"/>
          </p:nvPr>
        </p:nvSpPr>
        <p:spPr/>
        <p:txBody>
          <a:bodyPr/>
          <a:lstStyle/>
          <a:p>
            <a:fld id="{98DCEE40-CE4E-AF45-AAFD-AD897C8EDC87}" type="slidenum">
              <a:rPr lang="en-US" smtClean="0"/>
              <a:t>‹#›</a:t>
            </a:fld>
            <a:endParaRPr lang="en-US"/>
          </a:p>
        </p:txBody>
      </p:sp>
    </p:spTree>
    <p:extLst>
      <p:ext uri="{BB962C8B-B14F-4D97-AF65-F5344CB8AC3E}">
        <p14:creationId xmlns:p14="http://schemas.microsoft.com/office/powerpoint/2010/main" val="27349042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EFDC82-80FF-114F-A618-01E76C3F97D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B147450-CCCE-514E-8F6B-73B130F4FEE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4A48C8A-F284-9B4B-B1BC-8B5B3B83316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0F20B84-9BCB-504F-8BC8-350973E7E12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3664C6E-AA33-1E4A-9A25-1373D66CD99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327582F-E5BF-AB4F-B00E-B0D46BEB0810}"/>
              </a:ext>
            </a:extLst>
          </p:cNvPr>
          <p:cNvSpPr>
            <a:spLocks noGrp="1"/>
          </p:cNvSpPr>
          <p:nvPr>
            <p:ph type="dt" sz="half" idx="10"/>
          </p:nvPr>
        </p:nvSpPr>
        <p:spPr/>
        <p:txBody>
          <a:bodyPr/>
          <a:lstStyle/>
          <a:p>
            <a:fld id="{65342F15-4A5C-8249-BEC4-5CF4AC12C7BB}" type="datetimeFigureOut">
              <a:rPr lang="en-US" smtClean="0"/>
              <a:t>8/12/21</a:t>
            </a:fld>
            <a:endParaRPr lang="en-US"/>
          </a:p>
        </p:txBody>
      </p:sp>
      <p:sp>
        <p:nvSpPr>
          <p:cNvPr id="8" name="Footer Placeholder 7">
            <a:extLst>
              <a:ext uri="{FF2B5EF4-FFF2-40B4-BE49-F238E27FC236}">
                <a16:creationId xmlns:a16="http://schemas.microsoft.com/office/drawing/2014/main" id="{A3364E62-16E1-F348-AF2A-3F5002249E8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1E6B3EF-D3B3-F848-BD08-9D0E8D7284E1}"/>
              </a:ext>
            </a:extLst>
          </p:cNvPr>
          <p:cNvSpPr>
            <a:spLocks noGrp="1"/>
          </p:cNvSpPr>
          <p:nvPr>
            <p:ph type="sldNum" sz="quarter" idx="12"/>
          </p:nvPr>
        </p:nvSpPr>
        <p:spPr/>
        <p:txBody>
          <a:bodyPr/>
          <a:lstStyle/>
          <a:p>
            <a:fld id="{98DCEE40-CE4E-AF45-AAFD-AD897C8EDC87}" type="slidenum">
              <a:rPr lang="en-US" smtClean="0"/>
              <a:t>‹#›</a:t>
            </a:fld>
            <a:endParaRPr lang="en-US"/>
          </a:p>
        </p:txBody>
      </p:sp>
    </p:spTree>
    <p:extLst>
      <p:ext uri="{BB962C8B-B14F-4D97-AF65-F5344CB8AC3E}">
        <p14:creationId xmlns:p14="http://schemas.microsoft.com/office/powerpoint/2010/main" val="5667034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2C4E21-9900-D04A-AC79-DD0D258E4D7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4DDCB32-240A-2845-9AAE-0408FF3268DD}"/>
              </a:ext>
            </a:extLst>
          </p:cNvPr>
          <p:cNvSpPr>
            <a:spLocks noGrp="1"/>
          </p:cNvSpPr>
          <p:nvPr>
            <p:ph type="dt" sz="half" idx="10"/>
          </p:nvPr>
        </p:nvSpPr>
        <p:spPr/>
        <p:txBody>
          <a:bodyPr/>
          <a:lstStyle/>
          <a:p>
            <a:fld id="{65342F15-4A5C-8249-BEC4-5CF4AC12C7BB}" type="datetimeFigureOut">
              <a:rPr lang="en-US" smtClean="0"/>
              <a:t>8/12/21</a:t>
            </a:fld>
            <a:endParaRPr lang="en-US"/>
          </a:p>
        </p:txBody>
      </p:sp>
      <p:sp>
        <p:nvSpPr>
          <p:cNvPr id="4" name="Footer Placeholder 3">
            <a:extLst>
              <a:ext uri="{FF2B5EF4-FFF2-40B4-BE49-F238E27FC236}">
                <a16:creationId xmlns:a16="http://schemas.microsoft.com/office/drawing/2014/main" id="{3F791401-742E-4A46-8CBB-73E0C34CCDE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D9C9FD6-D4B0-9841-AD24-FD70D763E497}"/>
              </a:ext>
            </a:extLst>
          </p:cNvPr>
          <p:cNvSpPr>
            <a:spLocks noGrp="1"/>
          </p:cNvSpPr>
          <p:nvPr>
            <p:ph type="sldNum" sz="quarter" idx="12"/>
          </p:nvPr>
        </p:nvSpPr>
        <p:spPr/>
        <p:txBody>
          <a:bodyPr/>
          <a:lstStyle/>
          <a:p>
            <a:fld id="{98DCEE40-CE4E-AF45-AAFD-AD897C8EDC87}" type="slidenum">
              <a:rPr lang="en-US" smtClean="0"/>
              <a:t>‹#›</a:t>
            </a:fld>
            <a:endParaRPr lang="en-US"/>
          </a:p>
        </p:txBody>
      </p:sp>
    </p:spTree>
    <p:extLst>
      <p:ext uri="{BB962C8B-B14F-4D97-AF65-F5344CB8AC3E}">
        <p14:creationId xmlns:p14="http://schemas.microsoft.com/office/powerpoint/2010/main" val="4105976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095F2B8-2DFA-0043-BA90-9E93533831A7}"/>
              </a:ext>
            </a:extLst>
          </p:cNvPr>
          <p:cNvSpPr>
            <a:spLocks noGrp="1"/>
          </p:cNvSpPr>
          <p:nvPr>
            <p:ph type="dt" sz="half" idx="10"/>
          </p:nvPr>
        </p:nvSpPr>
        <p:spPr/>
        <p:txBody>
          <a:bodyPr/>
          <a:lstStyle/>
          <a:p>
            <a:fld id="{65342F15-4A5C-8249-BEC4-5CF4AC12C7BB}" type="datetimeFigureOut">
              <a:rPr lang="en-US" smtClean="0"/>
              <a:t>8/12/21</a:t>
            </a:fld>
            <a:endParaRPr lang="en-US"/>
          </a:p>
        </p:txBody>
      </p:sp>
      <p:sp>
        <p:nvSpPr>
          <p:cNvPr id="3" name="Footer Placeholder 2">
            <a:extLst>
              <a:ext uri="{FF2B5EF4-FFF2-40B4-BE49-F238E27FC236}">
                <a16:creationId xmlns:a16="http://schemas.microsoft.com/office/drawing/2014/main" id="{4049B00B-68F7-524A-BA4B-33ECDE4C33B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0A5FB00-CBB0-E34B-912C-E3A7F732B680}"/>
              </a:ext>
            </a:extLst>
          </p:cNvPr>
          <p:cNvSpPr>
            <a:spLocks noGrp="1"/>
          </p:cNvSpPr>
          <p:nvPr>
            <p:ph type="sldNum" sz="quarter" idx="12"/>
          </p:nvPr>
        </p:nvSpPr>
        <p:spPr/>
        <p:txBody>
          <a:bodyPr/>
          <a:lstStyle/>
          <a:p>
            <a:fld id="{98DCEE40-CE4E-AF45-AAFD-AD897C8EDC87}" type="slidenum">
              <a:rPr lang="en-US" smtClean="0"/>
              <a:t>‹#›</a:t>
            </a:fld>
            <a:endParaRPr lang="en-US"/>
          </a:p>
        </p:txBody>
      </p:sp>
    </p:spTree>
    <p:extLst>
      <p:ext uri="{BB962C8B-B14F-4D97-AF65-F5344CB8AC3E}">
        <p14:creationId xmlns:p14="http://schemas.microsoft.com/office/powerpoint/2010/main" val="38292425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730920-3397-CE4E-AB95-B8619D94F2B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9EEFC57-24D0-3B48-A108-C80F3FD2D3A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52D588E-F98A-4A4B-BB24-C9EF1F9E1B0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41BD480-FBBB-DA43-8C62-CB5C45FECC01}"/>
              </a:ext>
            </a:extLst>
          </p:cNvPr>
          <p:cNvSpPr>
            <a:spLocks noGrp="1"/>
          </p:cNvSpPr>
          <p:nvPr>
            <p:ph type="dt" sz="half" idx="10"/>
          </p:nvPr>
        </p:nvSpPr>
        <p:spPr/>
        <p:txBody>
          <a:bodyPr/>
          <a:lstStyle/>
          <a:p>
            <a:fld id="{65342F15-4A5C-8249-BEC4-5CF4AC12C7BB}" type="datetimeFigureOut">
              <a:rPr lang="en-US" smtClean="0"/>
              <a:t>8/12/21</a:t>
            </a:fld>
            <a:endParaRPr lang="en-US"/>
          </a:p>
        </p:txBody>
      </p:sp>
      <p:sp>
        <p:nvSpPr>
          <p:cNvPr id="6" name="Footer Placeholder 5">
            <a:extLst>
              <a:ext uri="{FF2B5EF4-FFF2-40B4-BE49-F238E27FC236}">
                <a16:creationId xmlns:a16="http://schemas.microsoft.com/office/drawing/2014/main" id="{6637A0DB-8EE5-9045-A29C-2D4B1EB3A9F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02410A3-D48B-964E-93D9-68103B09F705}"/>
              </a:ext>
            </a:extLst>
          </p:cNvPr>
          <p:cNvSpPr>
            <a:spLocks noGrp="1"/>
          </p:cNvSpPr>
          <p:nvPr>
            <p:ph type="sldNum" sz="quarter" idx="12"/>
          </p:nvPr>
        </p:nvSpPr>
        <p:spPr/>
        <p:txBody>
          <a:bodyPr/>
          <a:lstStyle/>
          <a:p>
            <a:fld id="{98DCEE40-CE4E-AF45-AAFD-AD897C8EDC87}" type="slidenum">
              <a:rPr lang="en-US" smtClean="0"/>
              <a:t>‹#›</a:t>
            </a:fld>
            <a:endParaRPr lang="en-US"/>
          </a:p>
        </p:txBody>
      </p:sp>
    </p:spTree>
    <p:extLst>
      <p:ext uri="{BB962C8B-B14F-4D97-AF65-F5344CB8AC3E}">
        <p14:creationId xmlns:p14="http://schemas.microsoft.com/office/powerpoint/2010/main" val="12480647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A62C64-ED40-8249-976D-CB1506210AD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341A09D-1216-D541-B032-9C2793D591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F857B45-EE00-2648-B3C5-2FD20820BC6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BA3BAAC-7DA8-E94D-840C-B0DD3B36C942}"/>
              </a:ext>
            </a:extLst>
          </p:cNvPr>
          <p:cNvSpPr>
            <a:spLocks noGrp="1"/>
          </p:cNvSpPr>
          <p:nvPr>
            <p:ph type="dt" sz="half" idx="10"/>
          </p:nvPr>
        </p:nvSpPr>
        <p:spPr/>
        <p:txBody>
          <a:bodyPr/>
          <a:lstStyle/>
          <a:p>
            <a:fld id="{65342F15-4A5C-8249-BEC4-5CF4AC12C7BB}" type="datetimeFigureOut">
              <a:rPr lang="en-US" smtClean="0"/>
              <a:t>8/12/21</a:t>
            </a:fld>
            <a:endParaRPr lang="en-US"/>
          </a:p>
        </p:txBody>
      </p:sp>
      <p:sp>
        <p:nvSpPr>
          <p:cNvPr id="6" name="Footer Placeholder 5">
            <a:extLst>
              <a:ext uri="{FF2B5EF4-FFF2-40B4-BE49-F238E27FC236}">
                <a16:creationId xmlns:a16="http://schemas.microsoft.com/office/drawing/2014/main" id="{02900E4E-D802-A445-BB50-549E9C2A17B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2C57EE4-9102-A74C-B4E9-05634D4A9FE7}"/>
              </a:ext>
            </a:extLst>
          </p:cNvPr>
          <p:cNvSpPr>
            <a:spLocks noGrp="1"/>
          </p:cNvSpPr>
          <p:nvPr>
            <p:ph type="sldNum" sz="quarter" idx="12"/>
          </p:nvPr>
        </p:nvSpPr>
        <p:spPr/>
        <p:txBody>
          <a:bodyPr/>
          <a:lstStyle/>
          <a:p>
            <a:fld id="{98DCEE40-CE4E-AF45-AAFD-AD897C8EDC87}" type="slidenum">
              <a:rPr lang="en-US" smtClean="0"/>
              <a:t>‹#›</a:t>
            </a:fld>
            <a:endParaRPr lang="en-US"/>
          </a:p>
        </p:txBody>
      </p:sp>
    </p:spTree>
    <p:extLst>
      <p:ext uri="{BB962C8B-B14F-4D97-AF65-F5344CB8AC3E}">
        <p14:creationId xmlns:p14="http://schemas.microsoft.com/office/powerpoint/2010/main" val="27154593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3325CEC-3B98-C44C-B15A-A79D494C02A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473DC8F-B2D3-DC40-AEE8-25B2F350048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D6A03BC-6589-3E46-A959-DE4C9DDB55C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5342F15-4A5C-8249-BEC4-5CF4AC12C7BB}" type="datetimeFigureOut">
              <a:rPr lang="en-US" smtClean="0"/>
              <a:t>8/12/21</a:t>
            </a:fld>
            <a:endParaRPr lang="en-US"/>
          </a:p>
        </p:txBody>
      </p:sp>
      <p:sp>
        <p:nvSpPr>
          <p:cNvPr id="5" name="Footer Placeholder 4">
            <a:extLst>
              <a:ext uri="{FF2B5EF4-FFF2-40B4-BE49-F238E27FC236}">
                <a16:creationId xmlns:a16="http://schemas.microsoft.com/office/drawing/2014/main" id="{5AE19D4E-C87D-644A-90E0-50B45F0766E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BE4180E-1DE2-464C-B93C-766BE450FC5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8DCEE40-CE4E-AF45-AAFD-AD897C8EDC87}" type="slidenum">
              <a:rPr lang="en-US" smtClean="0"/>
              <a:t>‹#›</a:t>
            </a:fld>
            <a:endParaRPr lang="en-US"/>
          </a:p>
        </p:txBody>
      </p:sp>
    </p:spTree>
    <p:extLst>
      <p:ext uri="{BB962C8B-B14F-4D97-AF65-F5344CB8AC3E}">
        <p14:creationId xmlns:p14="http://schemas.microsoft.com/office/powerpoint/2010/main" val="140270221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image" Target="../media/image5.tiff"/><Relationship Id="rId5" Type="http://schemas.openxmlformats.org/officeDocument/2006/relationships/image" Target="../media/image4.png"/><Relationship Id="rId4" Type="http://schemas.openxmlformats.org/officeDocument/2006/relationships/image" Target="../media/image3.tif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2.xml"/><Relationship Id="rId6" Type="http://schemas.openxmlformats.org/officeDocument/2006/relationships/image" Target="../media/image2.emf"/><Relationship Id="rId5" Type="http://schemas.openxmlformats.org/officeDocument/2006/relationships/image" Target="../media/image1.emf"/><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8.tiff"/></Relationships>
</file>

<file path=ppt/slides/_rels/slide41.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chart" Target="../charts/chart2.xml"/><Relationship Id="rId4" Type="http://schemas.openxmlformats.org/officeDocument/2006/relationships/image" Target="../media/image19.tiff"/></Relationships>
</file>

<file path=ppt/slides/_rels/slide42.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hyperlink" Target="https://nlp.jhu.edu/law/" TargetMode="External"/><Relationship Id="rId2" Type="http://schemas.openxmlformats.org/officeDocument/2006/relationships/image" Target="../media/image20.png"/><Relationship Id="rId1" Type="http://schemas.openxmlformats.org/officeDocument/2006/relationships/slideLayout" Target="../slideLayouts/slideLayout2.xml"/><Relationship Id="rId5" Type="http://schemas.openxmlformats.org/officeDocument/2006/relationships/image" Target="../media/image22.emf"/><Relationship Id="rId4" Type="http://schemas.openxmlformats.org/officeDocument/2006/relationships/image" Target="../media/image2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image" Target="../media/image6.jpe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50.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g"/><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5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26.png"/><Relationship Id="rId4" Type="http://schemas.openxmlformats.org/officeDocument/2006/relationships/image" Target="../media/image23.jpg"/></Relationships>
</file>

<file path=ppt/slides/_rels/slide5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2.emf"/><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17.tiff"/></Relationships>
</file>

<file path=ppt/slides/_rels/slide59.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17.tiff"/></Relationships>
</file>

<file path=ppt/slides/_rels/slide61.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2.xml"/><Relationship Id="rId6" Type="http://schemas.openxmlformats.org/officeDocument/2006/relationships/image" Target="../media/image5.tiff"/><Relationship Id="rId5" Type="http://schemas.openxmlformats.org/officeDocument/2006/relationships/image" Target="../media/image2.emf"/><Relationship Id="rId4" Type="http://schemas.openxmlformats.org/officeDocument/2006/relationships/image" Target="../media/image1.em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hyperlink" Target="https://soundcloud.com/nlp-highlights/122-statutory-reasoning-in-tax-law-with-nils-holzenberger"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4C2A9C-FA11-3E43-B753-FD7489200363}"/>
              </a:ext>
            </a:extLst>
          </p:cNvPr>
          <p:cNvSpPr>
            <a:spLocks noGrp="1"/>
          </p:cNvSpPr>
          <p:nvPr>
            <p:ph type="ctrTitle"/>
          </p:nvPr>
        </p:nvSpPr>
        <p:spPr>
          <a:xfrm>
            <a:off x="1524000" y="-56752"/>
            <a:ext cx="9144000" cy="2387600"/>
          </a:xfrm>
        </p:spPr>
        <p:txBody>
          <a:bodyPr/>
          <a:lstStyle/>
          <a:p>
            <a:r>
              <a:rPr lang="en-US" b="1" dirty="0">
                <a:solidFill>
                  <a:schemeClr val="accent1"/>
                </a:solidFill>
              </a:rPr>
              <a:t>A Case for Statutory Reasoning</a:t>
            </a:r>
          </a:p>
        </p:txBody>
      </p:sp>
      <p:sp>
        <p:nvSpPr>
          <p:cNvPr id="3" name="Subtitle 2">
            <a:extLst>
              <a:ext uri="{FF2B5EF4-FFF2-40B4-BE49-F238E27FC236}">
                <a16:creationId xmlns:a16="http://schemas.microsoft.com/office/drawing/2014/main" id="{B64717E7-5C1C-B640-B25D-9C98E8365426}"/>
              </a:ext>
            </a:extLst>
          </p:cNvPr>
          <p:cNvSpPr>
            <a:spLocks noGrp="1"/>
          </p:cNvSpPr>
          <p:nvPr>
            <p:ph type="subTitle" idx="1"/>
          </p:nvPr>
        </p:nvSpPr>
        <p:spPr>
          <a:xfrm>
            <a:off x="1524000" y="2632261"/>
            <a:ext cx="9144000" cy="1655762"/>
          </a:xfrm>
        </p:spPr>
        <p:txBody>
          <a:bodyPr>
            <a:normAutofit/>
          </a:bodyPr>
          <a:lstStyle/>
          <a:p>
            <a:r>
              <a:rPr lang="en-US" sz="3200" dirty="0">
                <a:solidFill>
                  <a:schemeClr val="bg2">
                    <a:lumMod val="25000"/>
                  </a:schemeClr>
                </a:solidFill>
              </a:rPr>
              <a:t>Benjamin Van </a:t>
            </a:r>
            <a:r>
              <a:rPr lang="en-US" sz="3200" dirty="0" err="1">
                <a:solidFill>
                  <a:schemeClr val="bg2">
                    <a:lumMod val="25000"/>
                  </a:schemeClr>
                </a:solidFill>
              </a:rPr>
              <a:t>Durme</a:t>
            </a:r>
            <a:endParaRPr lang="en-US" sz="3200" dirty="0">
              <a:solidFill>
                <a:schemeClr val="bg2">
                  <a:lumMod val="25000"/>
                </a:schemeClr>
              </a:solidFill>
            </a:endParaRPr>
          </a:p>
        </p:txBody>
      </p:sp>
      <p:pic>
        <p:nvPicPr>
          <p:cNvPr id="5" name="Picture 4">
            <a:extLst>
              <a:ext uri="{FF2B5EF4-FFF2-40B4-BE49-F238E27FC236}">
                <a16:creationId xmlns:a16="http://schemas.microsoft.com/office/drawing/2014/main" id="{707D2E19-194D-674D-9D00-49D6BC474BF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611581" y="5735637"/>
            <a:ext cx="879497" cy="1138173"/>
          </a:xfrm>
          <a:prstGeom prst="rect">
            <a:avLst/>
          </a:prstGeom>
        </p:spPr>
      </p:pic>
      <p:pic>
        <p:nvPicPr>
          <p:cNvPr id="7" name="Picture 6">
            <a:extLst>
              <a:ext uri="{FF2B5EF4-FFF2-40B4-BE49-F238E27FC236}">
                <a16:creationId xmlns:a16="http://schemas.microsoft.com/office/drawing/2014/main" id="{F0B39CD2-D5D1-A34B-8597-2D446E3B071D}"/>
              </a:ext>
            </a:extLst>
          </p:cNvPr>
          <p:cNvPicPr>
            <a:picLocks noChangeAspect="1"/>
          </p:cNvPicPr>
          <p:nvPr/>
        </p:nvPicPr>
        <p:blipFill>
          <a:blip r:embed="rId3"/>
          <a:stretch>
            <a:fillRect/>
          </a:stretch>
        </p:blipFill>
        <p:spPr>
          <a:xfrm>
            <a:off x="-381038" y="5497763"/>
            <a:ext cx="4342743" cy="1655762"/>
          </a:xfrm>
          <a:prstGeom prst="rect">
            <a:avLst/>
          </a:prstGeom>
        </p:spPr>
      </p:pic>
      <p:pic>
        <p:nvPicPr>
          <p:cNvPr id="9" name="Picture 8" descr="A picture containing text, clipart&#10;&#10;Description automatically generated">
            <a:extLst>
              <a:ext uri="{FF2B5EF4-FFF2-40B4-BE49-F238E27FC236}">
                <a16:creationId xmlns:a16="http://schemas.microsoft.com/office/drawing/2014/main" id="{519DC91B-4B71-A149-A7FE-FAE3854453EA}"/>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558581" y="6006709"/>
            <a:ext cx="2790581" cy="598263"/>
          </a:xfrm>
          <a:prstGeom prst="rect">
            <a:avLst/>
          </a:prstGeom>
        </p:spPr>
      </p:pic>
      <p:pic>
        <p:nvPicPr>
          <p:cNvPr id="11" name="Picture 8" descr="See the source image">
            <a:extLst>
              <a:ext uri="{FF2B5EF4-FFF2-40B4-BE49-F238E27FC236}">
                <a16:creationId xmlns:a16="http://schemas.microsoft.com/office/drawing/2014/main" id="{D2C1BEF6-0C2C-1849-92CB-0802909C2ED0}"/>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10528410" y="5571744"/>
            <a:ext cx="1507801" cy="1507801"/>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1F1A5882-E978-D946-A37C-202E6DE4D597}"/>
              </a:ext>
            </a:extLst>
          </p:cNvPr>
          <p:cNvPicPr>
            <a:picLocks noChangeAspect="1"/>
          </p:cNvPicPr>
          <p:nvPr/>
        </p:nvPicPr>
        <p:blipFill>
          <a:blip r:embed="rId6"/>
          <a:stretch>
            <a:fillRect/>
          </a:stretch>
        </p:blipFill>
        <p:spPr>
          <a:xfrm>
            <a:off x="5181600" y="3429000"/>
            <a:ext cx="1828800" cy="1943100"/>
          </a:xfrm>
          <a:prstGeom prst="rect">
            <a:avLst/>
          </a:prstGeom>
        </p:spPr>
      </p:pic>
    </p:spTree>
    <p:extLst>
      <p:ext uri="{BB962C8B-B14F-4D97-AF65-F5344CB8AC3E}">
        <p14:creationId xmlns:p14="http://schemas.microsoft.com/office/powerpoint/2010/main" val="3142873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4D5469-FD6D-B842-B66B-9D50E649D1A7}"/>
              </a:ext>
            </a:extLst>
          </p:cNvPr>
          <p:cNvSpPr>
            <a:spLocks noGrp="1"/>
          </p:cNvSpPr>
          <p:nvPr>
            <p:ph type="title"/>
          </p:nvPr>
        </p:nvSpPr>
        <p:spPr/>
        <p:txBody>
          <a:bodyPr/>
          <a:lstStyle/>
          <a:p>
            <a:r>
              <a:rPr lang="en-US" dirty="0"/>
              <a:t>In the rest of this talk …</a:t>
            </a:r>
          </a:p>
        </p:txBody>
      </p:sp>
      <p:sp>
        <p:nvSpPr>
          <p:cNvPr id="3" name="Content Placeholder 2">
            <a:extLst>
              <a:ext uri="{FF2B5EF4-FFF2-40B4-BE49-F238E27FC236}">
                <a16:creationId xmlns:a16="http://schemas.microsoft.com/office/drawing/2014/main" id="{7BF40101-1DB0-7548-9229-4E23205D850C}"/>
              </a:ext>
            </a:extLst>
          </p:cNvPr>
          <p:cNvSpPr>
            <a:spLocks noGrp="1"/>
          </p:cNvSpPr>
          <p:nvPr>
            <p:ph idx="1"/>
          </p:nvPr>
        </p:nvSpPr>
        <p:spPr>
          <a:xfrm>
            <a:off x="838200" y="2111375"/>
            <a:ext cx="11063288" cy="2089150"/>
          </a:xfrm>
        </p:spPr>
        <p:txBody>
          <a:bodyPr>
            <a:normAutofit/>
          </a:bodyPr>
          <a:lstStyle/>
          <a:p>
            <a:endParaRPr lang="en-US" dirty="0"/>
          </a:p>
          <a:p>
            <a:r>
              <a:rPr lang="en-US" dirty="0"/>
              <a:t>I will discuss iterations on formulating computational statutory reasoning</a:t>
            </a:r>
          </a:p>
        </p:txBody>
      </p:sp>
    </p:spTree>
    <p:extLst>
      <p:ext uri="{BB962C8B-B14F-4D97-AF65-F5344CB8AC3E}">
        <p14:creationId xmlns:p14="http://schemas.microsoft.com/office/powerpoint/2010/main" val="19591957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4EE0B5-A339-D54C-95B9-9E0C0F522768}"/>
              </a:ext>
            </a:extLst>
          </p:cNvPr>
          <p:cNvSpPr>
            <a:spLocks noGrp="1"/>
          </p:cNvSpPr>
          <p:nvPr>
            <p:ph type="title"/>
          </p:nvPr>
        </p:nvSpPr>
        <p:spPr/>
        <p:txBody>
          <a:bodyPr/>
          <a:lstStyle/>
          <a:p>
            <a:r>
              <a:rPr lang="en-US" dirty="0"/>
              <a:t>A Dataset for Statutory Reasoning in Tax Law Entailment and Question Answering</a:t>
            </a:r>
          </a:p>
        </p:txBody>
      </p:sp>
      <p:sp>
        <p:nvSpPr>
          <p:cNvPr id="3" name="Content Placeholder 2">
            <a:extLst>
              <a:ext uri="{FF2B5EF4-FFF2-40B4-BE49-F238E27FC236}">
                <a16:creationId xmlns:a16="http://schemas.microsoft.com/office/drawing/2014/main" id="{9592B48F-B489-4F4D-92EE-4339F3D42D66}"/>
              </a:ext>
            </a:extLst>
          </p:cNvPr>
          <p:cNvSpPr>
            <a:spLocks noGrp="1"/>
          </p:cNvSpPr>
          <p:nvPr>
            <p:ph idx="1"/>
          </p:nvPr>
        </p:nvSpPr>
        <p:spPr/>
        <p:txBody>
          <a:bodyPr/>
          <a:lstStyle/>
          <a:p>
            <a:r>
              <a:rPr lang="en-US" i="1" dirty="0"/>
              <a:t>Natural Legal Language Processing (NLLP) Workshop @ </a:t>
            </a:r>
            <a:r>
              <a:rPr lang="en-US" dirty="0"/>
              <a:t>KDD 2020</a:t>
            </a:r>
          </a:p>
        </p:txBody>
      </p:sp>
      <p:grpSp>
        <p:nvGrpSpPr>
          <p:cNvPr id="4" name="Group 3">
            <a:extLst>
              <a:ext uri="{FF2B5EF4-FFF2-40B4-BE49-F238E27FC236}">
                <a16:creationId xmlns:a16="http://schemas.microsoft.com/office/drawing/2014/main" id="{23AD1AE3-DB26-AA4B-9200-67D14F404317}"/>
              </a:ext>
            </a:extLst>
          </p:cNvPr>
          <p:cNvGrpSpPr/>
          <p:nvPr/>
        </p:nvGrpSpPr>
        <p:grpSpPr>
          <a:xfrm>
            <a:off x="2020632" y="2808031"/>
            <a:ext cx="3011167" cy="3368932"/>
            <a:chOff x="219615" y="3423828"/>
            <a:chExt cx="3011167" cy="3368932"/>
          </a:xfrm>
        </p:grpSpPr>
        <p:pic>
          <p:nvPicPr>
            <p:cNvPr id="5" name="Picture 2" descr="Andrew Blair-Stanek Photo">
              <a:extLst>
                <a:ext uri="{FF2B5EF4-FFF2-40B4-BE49-F238E27FC236}">
                  <a16:creationId xmlns:a16="http://schemas.microsoft.com/office/drawing/2014/main" id="{296A21C6-A0A6-5548-BA2B-21630AA09023}"/>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710685" y="3423828"/>
              <a:ext cx="2211180" cy="2888072"/>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BB026D5C-A28F-A34F-BDF8-DA8EC6AFA468}"/>
                </a:ext>
              </a:extLst>
            </p:cNvPr>
            <p:cNvSpPr/>
            <p:nvPr/>
          </p:nvSpPr>
          <p:spPr>
            <a:xfrm>
              <a:off x="219615" y="6331095"/>
              <a:ext cx="3011167" cy="461665"/>
            </a:xfrm>
            <a:prstGeom prst="rect">
              <a:avLst/>
            </a:prstGeom>
          </p:spPr>
          <p:txBody>
            <a:bodyPr wrap="square">
              <a:spAutoFit/>
            </a:bodyPr>
            <a:lstStyle/>
            <a:p>
              <a:pPr algn="ctr"/>
              <a:r>
                <a:rPr lang="en-US" sz="2400" dirty="0">
                  <a:solidFill>
                    <a:srgbClr val="000000"/>
                  </a:solidFill>
                  <a:latin typeface="Helvetica" pitchFamily="2" charset="0"/>
                  <a:cs typeface="Calibri" panose="020F0502020204030204" pitchFamily="34" charset="0"/>
                </a:rPr>
                <a:t>Andrew Blair-Stanek</a:t>
              </a:r>
            </a:p>
          </p:txBody>
        </p:sp>
      </p:grpSp>
      <p:grpSp>
        <p:nvGrpSpPr>
          <p:cNvPr id="7" name="Group 6">
            <a:extLst>
              <a:ext uri="{FF2B5EF4-FFF2-40B4-BE49-F238E27FC236}">
                <a16:creationId xmlns:a16="http://schemas.microsoft.com/office/drawing/2014/main" id="{DF962B19-DA3B-B540-B1C7-9FBA1BD51DCD}"/>
              </a:ext>
            </a:extLst>
          </p:cNvPr>
          <p:cNvGrpSpPr/>
          <p:nvPr/>
        </p:nvGrpSpPr>
        <p:grpSpPr>
          <a:xfrm>
            <a:off x="7183369" y="2829817"/>
            <a:ext cx="2654614" cy="3360002"/>
            <a:chOff x="5308599" y="1821647"/>
            <a:chExt cx="2654614" cy="3360002"/>
          </a:xfrm>
        </p:grpSpPr>
        <p:pic>
          <p:nvPicPr>
            <p:cNvPr id="8" name="Picture 7">
              <a:extLst>
                <a:ext uri="{FF2B5EF4-FFF2-40B4-BE49-F238E27FC236}">
                  <a16:creationId xmlns:a16="http://schemas.microsoft.com/office/drawing/2014/main" id="{E63B4900-1E57-0047-8A64-0FBAAAD032E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431995" y="1821647"/>
              <a:ext cx="2387361" cy="2881044"/>
            </a:xfrm>
            <a:prstGeom prst="rect">
              <a:avLst/>
            </a:prstGeom>
          </p:spPr>
        </p:pic>
        <p:sp>
          <p:nvSpPr>
            <p:cNvPr id="9" name="Rectangle 8">
              <a:extLst>
                <a:ext uri="{FF2B5EF4-FFF2-40B4-BE49-F238E27FC236}">
                  <a16:creationId xmlns:a16="http://schemas.microsoft.com/office/drawing/2014/main" id="{3FB16454-6E50-4E42-ABAF-4637E701AA52}"/>
                </a:ext>
              </a:extLst>
            </p:cNvPr>
            <p:cNvSpPr/>
            <p:nvPr/>
          </p:nvSpPr>
          <p:spPr>
            <a:xfrm>
              <a:off x="5308599" y="4719984"/>
              <a:ext cx="2654614" cy="461665"/>
            </a:xfrm>
            <a:prstGeom prst="rect">
              <a:avLst/>
            </a:prstGeom>
          </p:spPr>
          <p:txBody>
            <a:bodyPr wrap="square">
              <a:spAutoFit/>
            </a:bodyPr>
            <a:lstStyle/>
            <a:p>
              <a:pPr algn="ctr"/>
              <a:r>
                <a:rPr lang="en-US" sz="2400" dirty="0">
                  <a:solidFill>
                    <a:srgbClr val="000000"/>
                  </a:solidFill>
                  <a:latin typeface="Helvetica" pitchFamily="2" charset="0"/>
                  <a:cs typeface="Calibri" panose="020F0502020204030204" pitchFamily="34" charset="0"/>
                </a:rPr>
                <a:t>Nils </a:t>
              </a:r>
              <a:r>
                <a:rPr lang="en-US" sz="2400" dirty="0" err="1">
                  <a:solidFill>
                    <a:srgbClr val="000000"/>
                  </a:solidFill>
                  <a:latin typeface="Helvetica" pitchFamily="2" charset="0"/>
                  <a:cs typeface="Calibri" panose="020F0502020204030204" pitchFamily="34" charset="0"/>
                </a:rPr>
                <a:t>Holzenberger</a:t>
              </a:r>
              <a:endParaRPr lang="en-US" sz="2400" dirty="0">
                <a:solidFill>
                  <a:srgbClr val="000000"/>
                </a:solidFill>
                <a:latin typeface="Helvetica" pitchFamily="2" charset="0"/>
                <a:cs typeface="Calibri" panose="020F0502020204030204" pitchFamily="34" charset="0"/>
              </a:endParaRPr>
            </a:p>
          </p:txBody>
        </p:sp>
      </p:grpSp>
    </p:spTree>
    <p:extLst>
      <p:ext uri="{BB962C8B-B14F-4D97-AF65-F5344CB8AC3E}">
        <p14:creationId xmlns:p14="http://schemas.microsoft.com/office/powerpoint/2010/main" val="2343177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C88FD7F-6399-3E40-B892-44DF40E8ED05}"/>
              </a:ext>
            </a:extLst>
          </p:cNvPr>
          <p:cNvSpPr txBox="1"/>
          <p:nvPr/>
        </p:nvSpPr>
        <p:spPr>
          <a:xfrm>
            <a:off x="581027" y="192024"/>
            <a:ext cx="11029949" cy="707886"/>
          </a:xfrm>
          <a:prstGeom prst="rect">
            <a:avLst/>
          </a:prstGeom>
          <a:noFill/>
        </p:spPr>
        <p:txBody>
          <a:bodyPr wrap="square" rtlCol="0">
            <a:spAutoFit/>
          </a:bodyPr>
          <a:lstStyle/>
          <a:p>
            <a:pPr algn="ctr"/>
            <a:r>
              <a:rPr lang="en-US" sz="4000" dirty="0">
                <a:solidFill>
                  <a:srgbClr val="FF0000"/>
                </a:solidFill>
              </a:rPr>
              <a:t>S</a:t>
            </a:r>
            <a:r>
              <a:rPr lang="en-US" sz="4000" dirty="0"/>
              <a:t>t</a:t>
            </a:r>
            <a:r>
              <a:rPr lang="en-US" sz="4000" dirty="0">
                <a:solidFill>
                  <a:srgbClr val="FF0000"/>
                </a:solidFill>
              </a:rPr>
              <a:t>a</a:t>
            </a:r>
            <a:r>
              <a:rPr lang="en-US" sz="4000" dirty="0"/>
              <a:t>tutory </a:t>
            </a:r>
            <a:r>
              <a:rPr lang="en-US" sz="4000" dirty="0">
                <a:solidFill>
                  <a:srgbClr val="FF0000"/>
                </a:solidFill>
              </a:rPr>
              <a:t>R</a:t>
            </a:r>
            <a:r>
              <a:rPr lang="en-US" sz="4000" dirty="0"/>
              <a:t>easoning </a:t>
            </a:r>
            <a:r>
              <a:rPr lang="en-US" sz="4000" dirty="0">
                <a:solidFill>
                  <a:srgbClr val="FF0000"/>
                </a:solidFill>
              </a:rPr>
              <a:t>A</a:t>
            </a:r>
            <a:r>
              <a:rPr lang="en-US" sz="4000" dirty="0"/>
              <a:t>ssessment (</a:t>
            </a:r>
            <a:r>
              <a:rPr lang="en-US" sz="4000" dirty="0">
                <a:solidFill>
                  <a:srgbClr val="FF0000"/>
                </a:solidFill>
              </a:rPr>
              <a:t>SARA</a:t>
            </a:r>
            <a:r>
              <a:rPr lang="en-US" sz="4000" dirty="0"/>
              <a:t>)</a:t>
            </a:r>
          </a:p>
        </p:txBody>
      </p:sp>
      <p:sp>
        <p:nvSpPr>
          <p:cNvPr id="5" name="TextBox 4">
            <a:extLst>
              <a:ext uri="{FF2B5EF4-FFF2-40B4-BE49-F238E27FC236}">
                <a16:creationId xmlns:a16="http://schemas.microsoft.com/office/drawing/2014/main" id="{C71168D7-A33C-1D43-BC26-EF6D0FB70FBF}"/>
              </a:ext>
            </a:extLst>
          </p:cNvPr>
          <p:cNvSpPr txBox="1"/>
          <p:nvPr/>
        </p:nvSpPr>
        <p:spPr>
          <a:xfrm>
            <a:off x="304799" y="984015"/>
            <a:ext cx="12311063" cy="1862241"/>
          </a:xfrm>
          <a:prstGeom prst="rect">
            <a:avLst/>
          </a:prstGeom>
          <a:noFill/>
        </p:spPr>
        <p:txBody>
          <a:bodyPr wrap="square" rtlCol="0">
            <a:spAutoFit/>
          </a:bodyPr>
          <a:lstStyle/>
          <a:p>
            <a:pPr>
              <a:spcBef>
                <a:spcPts val="2100"/>
              </a:spcBef>
            </a:pPr>
            <a:r>
              <a:rPr lang="en-US" sz="2667" dirty="0"/>
              <a:t>Manually select and abbreviate 9 sections of federal tax law</a:t>
            </a:r>
          </a:p>
          <a:p>
            <a:pPr>
              <a:spcBef>
                <a:spcPts val="2100"/>
              </a:spcBef>
            </a:pPr>
            <a:r>
              <a:rPr lang="en-US" sz="2667" dirty="0"/>
              <a:t>Author 376 synthetic cases covering each subsection and tax computation </a:t>
            </a:r>
          </a:p>
          <a:p>
            <a:pPr>
              <a:spcBef>
                <a:spcPts val="2100"/>
              </a:spcBef>
            </a:pPr>
            <a:r>
              <a:rPr lang="en-US" sz="2667" dirty="0"/>
              <a:t>Tax law professor vets each case and statute interpretation</a:t>
            </a:r>
          </a:p>
        </p:txBody>
      </p:sp>
      <p:pic>
        <p:nvPicPr>
          <p:cNvPr id="6" name="Picture 5" descr="A screenshot of a cell phone&#10;&#10;Description automatically generated">
            <a:extLst>
              <a:ext uri="{FF2B5EF4-FFF2-40B4-BE49-F238E27FC236}">
                <a16:creationId xmlns:a16="http://schemas.microsoft.com/office/drawing/2014/main" id="{77769431-1BB7-BB42-AF82-AB357E9A461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343881" y="3017217"/>
            <a:ext cx="9504237" cy="3840783"/>
          </a:xfrm>
          <a:prstGeom prst="rect">
            <a:avLst/>
          </a:prstGeom>
        </p:spPr>
      </p:pic>
      <p:sp>
        <p:nvSpPr>
          <p:cNvPr id="3" name="Slide Number Placeholder 2">
            <a:extLst>
              <a:ext uri="{FF2B5EF4-FFF2-40B4-BE49-F238E27FC236}">
                <a16:creationId xmlns:a16="http://schemas.microsoft.com/office/drawing/2014/main" id="{AF78F03A-EB0C-274A-B12D-2DD290BDACF2}"/>
              </a:ext>
            </a:extLst>
          </p:cNvPr>
          <p:cNvSpPr>
            <a:spLocks noGrp="1"/>
          </p:cNvSpPr>
          <p:nvPr>
            <p:ph type="sldNum" sz="quarter" idx="12"/>
          </p:nvPr>
        </p:nvSpPr>
        <p:spPr/>
        <p:txBody>
          <a:bodyPr/>
          <a:lstStyle/>
          <a:p>
            <a:fld id="{BA3B278C-9CA1-1A43-8906-514CE76E7526}" type="slidenum">
              <a:rPr lang="en-US" smtClean="0"/>
              <a:t>12</a:t>
            </a:fld>
            <a:endParaRPr lang="en-US"/>
          </a:p>
        </p:txBody>
      </p:sp>
    </p:spTree>
    <p:extLst>
      <p:ext uri="{BB962C8B-B14F-4D97-AF65-F5344CB8AC3E}">
        <p14:creationId xmlns:p14="http://schemas.microsoft.com/office/powerpoint/2010/main" val="14717746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D4B0C0-00B4-044B-B61F-93A9553BCD58}"/>
              </a:ext>
            </a:extLst>
          </p:cNvPr>
          <p:cNvSpPr>
            <a:spLocks noGrp="1"/>
          </p:cNvSpPr>
          <p:nvPr>
            <p:ph type="title"/>
          </p:nvPr>
        </p:nvSpPr>
        <p:spPr>
          <a:xfrm>
            <a:off x="183995" y="-106828"/>
            <a:ext cx="10515600" cy="1325563"/>
          </a:xfrm>
        </p:spPr>
        <p:txBody>
          <a:bodyPr/>
          <a:lstStyle/>
          <a:p>
            <a:r>
              <a:rPr lang="en-US" dirty="0"/>
              <a:t>Features of SARA</a:t>
            </a:r>
          </a:p>
        </p:txBody>
      </p:sp>
      <p:sp>
        <p:nvSpPr>
          <p:cNvPr id="14" name="Rectangle 13">
            <a:extLst>
              <a:ext uri="{FF2B5EF4-FFF2-40B4-BE49-F238E27FC236}">
                <a16:creationId xmlns:a16="http://schemas.microsoft.com/office/drawing/2014/main" id="{BC2D4105-9F4F-104F-B584-EE2F2D033409}"/>
              </a:ext>
            </a:extLst>
          </p:cNvPr>
          <p:cNvSpPr/>
          <p:nvPr/>
        </p:nvSpPr>
        <p:spPr>
          <a:xfrm>
            <a:off x="5484728" y="596272"/>
            <a:ext cx="6690360" cy="6247864"/>
          </a:xfrm>
          <a:prstGeom prst="rect">
            <a:avLst/>
          </a:prstGeom>
        </p:spPr>
        <p:txBody>
          <a:bodyPr wrap="square">
            <a:spAutoFit/>
          </a:bodyPr>
          <a:lstStyle/>
          <a:p>
            <a:r>
              <a:rPr lang="en-US" sz="2000" dirty="0"/>
              <a:t>§1. Tax imposed</a:t>
            </a:r>
          </a:p>
          <a:p>
            <a:endParaRPr lang="en-US" sz="2000" dirty="0"/>
          </a:p>
          <a:p>
            <a:r>
              <a:rPr lang="en-US" sz="2000" dirty="0"/>
              <a:t>(a) Married individuals filing joint returns and surviving spouses</a:t>
            </a:r>
          </a:p>
          <a:p>
            <a:endParaRPr lang="en-US" sz="2000" dirty="0"/>
          </a:p>
          <a:p>
            <a:r>
              <a:rPr lang="en-US" sz="2000" dirty="0"/>
              <a:t>There is hereby imposed on the taxable income of-</a:t>
            </a:r>
          </a:p>
          <a:p>
            <a:endParaRPr lang="en-US" sz="2000" dirty="0"/>
          </a:p>
          <a:p>
            <a:pPr lvl="1"/>
            <a:r>
              <a:rPr lang="en-US" sz="2000" dirty="0"/>
              <a:t>(1) every married individual (as defined in section 7703) who makes a single return jointly with his spouse, and</a:t>
            </a:r>
          </a:p>
          <a:p>
            <a:pPr lvl="1"/>
            <a:r>
              <a:rPr lang="en-US" sz="2000" dirty="0"/>
              <a:t>(2) every surviving spouse (as defined in section 2(a)),</a:t>
            </a:r>
          </a:p>
          <a:p>
            <a:pPr lvl="1"/>
            <a:endParaRPr lang="en-US" sz="2000" dirty="0"/>
          </a:p>
          <a:p>
            <a:pPr lvl="1"/>
            <a:r>
              <a:rPr lang="en-US" sz="2000" dirty="0"/>
              <a:t>a tax determined in accordance with the following:</a:t>
            </a:r>
          </a:p>
          <a:p>
            <a:endParaRPr lang="en-US" sz="2000" dirty="0"/>
          </a:p>
          <a:p>
            <a:pPr lvl="2"/>
            <a:r>
              <a:rPr lang="en-US" sz="2000" dirty="0"/>
              <a:t>(</a:t>
            </a:r>
            <a:r>
              <a:rPr lang="en-US" sz="2000" dirty="0" err="1"/>
              <a:t>i</a:t>
            </a:r>
            <a:r>
              <a:rPr lang="en-US" sz="2000" dirty="0"/>
              <a:t>) 15% of taxable income if the taxable income is not over $36,900;</a:t>
            </a:r>
          </a:p>
          <a:p>
            <a:pPr lvl="2"/>
            <a:r>
              <a:rPr lang="en-US" sz="2000" dirty="0"/>
              <a:t>(ii) $5,535, plus 28% of the excess over $36,900 if the taxable income is over $36,900 but not over $89,150;</a:t>
            </a:r>
          </a:p>
          <a:p>
            <a:pPr lvl="2"/>
            <a:r>
              <a:rPr lang="en-US" sz="2000" dirty="0"/>
              <a:t>(iii) $20,165, plus 31% of the excess over $89,150 if the taxable income is over $89,150 but not over $140,000;  ….</a:t>
            </a:r>
          </a:p>
        </p:txBody>
      </p:sp>
      <p:sp>
        <p:nvSpPr>
          <p:cNvPr id="5" name="TextBox 4">
            <a:extLst>
              <a:ext uri="{FF2B5EF4-FFF2-40B4-BE49-F238E27FC236}">
                <a16:creationId xmlns:a16="http://schemas.microsoft.com/office/drawing/2014/main" id="{BB29022F-D7E8-7240-B8F1-D201AC697CFA}"/>
              </a:ext>
            </a:extLst>
          </p:cNvPr>
          <p:cNvSpPr txBox="1"/>
          <p:nvPr/>
        </p:nvSpPr>
        <p:spPr>
          <a:xfrm>
            <a:off x="16912" y="3044279"/>
            <a:ext cx="5912005" cy="769441"/>
          </a:xfrm>
          <a:prstGeom prst="rect">
            <a:avLst/>
          </a:prstGeom>
          <a:noFill/>
        </p:spPr>
        <p:txBody>
          <a:bodyPr wrap="square" rtlCol="0">
            <a:spAutoFit/>
          </a:bodyPr>
          <a:lstStyle/>
          <a:p>
            <a:r>
              <a:rPr lang="en-US" sz="4400" i="1" dirty="0">
                <a:solidFill>
                  <a:srgbClr val="FF0000"/>
                </a:solidFill>
              </a:rPr>
              <a:t>How much tax do I owe?</a:t>
            </a:r>
          </a:p>
        </p:txBody>
      </p:sp>
    </p:spTree>
    <p:extLst>
      <p:ext uri="{BB962C8B-B14F-4D97-AF65-F5344CB8AC3E}">
        <p14:creationId xmlns:p14="http://schemas.microsoft.com/office/powerpoint/2010/main" val="3221066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D4B0C0-00B4-044B-B61F-93A9553BCD58}"/>
              </a:ext>
            </a:extLst>
          </p:cNvPr>
          <p:cNvSpPr>
            <a:spLocks noGrp="1"/>
          </p:cNvSpPr>
          <p:nvPr>
            <p:ph type="title"/>
          </p:nvPr>
        </p:nvSpPr>
        <p:spPr>
          <a:xfrm>
            <a:off x="183995" y="-106828"/>
            <a:ext cx="10515600" cy="1325563"/>
          </a:xfrm>
        </p:spPr>
        <p:txBody>
          <a:bodyPr/>
          <a:lstStyle/>
          <a:p>
            <a:r>
              <a:rPr lang="en-US" dirty="0"/>
              <a:t>Features of SARA</a:t>
            </a:r>
          </a:p>
        </p:txBody>
      </p:sp>
      <p:sp>
        <p:nvSpPr>
          <p:cNvPr id="14" name="Rectangle 13">
            <a:extLst>
              <a:ext uri="{FF2B5EF4-FFF2-40B4-BE49-F238E27FC236}">
                <a16:creationId xmlns:a16="http://schemas.microsoft.com/office/drawing/2014/main" id="{BC2D4105-9F4F-104F-B584-EE2F2D033409}"/>
              </a:ext>
            </a:extLst>
          </p:cNvPr>
          <p:cNvSpPr/>
          <p:nvPr/>
        </p:nvSpPr>
        <p:spPr>
          <a:xfrm>
            <a:off x="5484728" y="596272"/>
            <a:ext cx="6690360" cy="6247864"/>
          </a:xfrm>
          <a:prstGeom prst="rect">
            <a:avLst/>
          </a:prstGeom>
        </p:spPr>
        <p:txBody>
          <a:bodyPr wrap="square">
            <a:spAutoFit/>
          </a:bodyPr>
          <a:lstStyle/>
          <a:p>
            <a:r>
              <a:rPr lang="en-US" sz="2000" dirty="0"/>
              <a:t>§1. Tax imposed</a:t>
            </a:r>
          </a:p>
          <a:p>
            <a:endParaRPr lang="en-US" sz="2000" dirty="0"/>
          </a:p>
          <a:p>
            <a:r>
              <a:rPr lang="en-US" sz="2000" dirty="0"/>
              <a:t>(a) Married individuals filing joint returns and surviving spouses</a:t>
            </a:r>
          </a:p>
          <a:p>
            <a:endParaRPr lang="en-US" sz="2000" dirty="0"/>
          </a:p>
          <a:p>
            <a:r>
              <a:rPr lang="en-US" sz="2000" dirty="0"/>
              <a:t>There is hereby imposed on the taxable income of-</a:t>
            </a:r>
          </a:p>
          <a:p>
            <a:endParaRPr lang="en-US" sz="2000" dirty="0"/>
          </a:p>
          <a:p>
            <a:pPr lvl="1"/>
            <a:r>
              <a:rPr lang="en-US" sz="2000" dirty="0"/>
              <a:t>(1) every married individual (as defined in section 7703) who makes a single return jointly with his spouse, and</a:t>
            </a:r>
          </a:p>
          <a:p>
            <a:pPr lvl="1"/>
            <a:r>
              <a:rPr lang="en-US" sz="2000" dirty="0"/>
              <a:t>(2) every surviving spouse (as defined in section 2(a)),</a:t>
            </a:r>
          </a:p>
          <a:p>
            <a:pPr lvl="1"/>
            <a:endParaRPr lang="en-US" sz="2000" dirty="0"/>
          </a:p>
          <a:p>
            <a:pPr lvl="1"/>
            <a:r>
              <a:rPr lang="en-US" sz="2000" dirty="0"/>
              <a:t>a tax determined in accordance with the following:</a:t>
            </a:r>
          </a:p>
          <a:p>
            <a:endParaRPr lang="en-US" sz="2000" dirty="0"/>
          </a:p>
          <a:p>
            <a:pPr lvl="2"/>
            <a:r>
              <a:rPr lang="en-US" sz="2000" dirty="0"/>
              <a:t>(</a:t>
            </a:r>
            <a:r>
              <a:rPr lang="en-US" sz="2000" dirty="0" err="1"/>
              <a:t>i</a:t>
            </a:r>
            <a:r>
              <a:rPr lang="en-US" sz="2000" dirty="0"/>
              <a:t>) 15% of taxable income if the taxable income is not over $36,900;</a:t>
            </a:r>
          </a:p>
          <a:p>
            <a:pPr lvl="2"/>
            <a:r>
              <a:rPr lang="en-US" sz="2000" dirty="0"/>
              <a:t>(ii) $5,535, plus 28% of the excess over $36,900 if the taxable income is over $36,900 but not over $89,150;</a:t>
            </a:r>
          </a:p>
          <a:p>
            <a:pPr lvl="2"/>
            <a:r>
              <a:rPr lang="en-US" sz="2000" dirty="0"/>
              <a:t>(iii) $20,165, plus 31% of the excess over $89,150 if the taxable income is over $89,150 but not over $140,000;  ….</a:t>
            </a:r>
          </a:p>
        </p:txBody>
      </p:sp>
      <p:sp>
        <p:nvSpPr>
          <p:cNvPr id="22" name="Content Placeholder 2">
            <a:extLst>
              <a:ext uri="{FF2B5EF4-FFF2-40B4-BE49-F238E27FC236}">
                <a16:creationId xmlns:a16="http://schemas.microsoft.com/office/drawing/2014/main" id="{3676D5EA-2356-E447-80FD-5AF2D61208AE}"/>
              </a:ext>
            </a:extLst>
          </p:cNvPr>
          <p:cNvSpPr>
            <a:spLocks noGrp="1"/>
          </p:cNvSpPr>
          <p:nvPr>
            <p:ph idx="1"/>
          </p:nvPr>
        </p:nvSpPr>
        <p:spPr>
          <a:xfrm>
            <a:off x="183995" y="1690688"/>
            <a:ext cx="10515600" cy="4351338"/>
          </a:xfrm>
        </p:spPr>
        <p:txBody>
          <a:bodyPr/>
          <a:lstStyle/>
          <a:p>
            <a:r>
              <a:rPr lang="en-US" dirty="0"/>
              <a:t>Hierarchical structure</a:t>
            </a:r>
          </a:p>
        </p:txBody>
      </p:sp>
    </p:spTree>
    <p:extLst>
      <p:ext uri="{BB962C8B-B14F-4D97-AF65-F5344CB8AC3E}">
        <p14:creationId xmlns:p14="http://schemas.microsoft.com/office/powerpoint/2010/main" val="17298677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D4B0C0-00B4-044B-B61F-93A9553BCD58}"/>
              </a:ext>
            </a:extLst>
          </p:cNvPr>
          <p:cNvSpPr>
            <a:spLocks noGrp="1"/>
          </p:cNvSpPr>
          <p:nvPr>
            <p:ph type="title"/>
          </p:nvPr>
        </p:nvSpPr>
        <p:spPr>
          <a:xfrm>
            <a:off x="183995" y="-106828"/>
            <a:ext cx="10515600" cy="1325563"/>
          </a:xfrm>
        </p:spPr>
        <p:txBody>
          <a:bodyPr/>
          <a:lstStyle/>
          <a:p>
            <a:r>
              <a:rPr lang="en-US" dirty="0"/>
              <a:t>Features of SARA</a:t>
            </a:r>
          </a:p>
        </p:txBody>
      </p:sp>
      <p:sp>
        <p:nvSpPr>
          <p:cNvPr id="7" name="Content Placeholder 2">
            <a:extLst>
              <a:ext uri="{FF2B5EF4-FFF2-40B4-BE49-F238E27FC236}">
                <a16:creationId xmlns:a16="http://schemas.microsoft.com/office/drawing/2014/main" id="{1751763F-BE1B-204D-A1FE-B5D7F0A813A9}"/>
              </a:ext>
            </a:extLst>
          </p:cNvPr>
          <p:cNvSpPr>
            <a:spLocks noGrp="1"/>
          </p:cNvSpPr>
          <p:nvPr>
            <p:ph idx="1"/>
          </p:nvPr>
        </p:nvSpPr>
        <p:spPr>
          <a:xfrm>
            <a:off x="183995" y="1690688"/>
            <a:ext cx="10515600" cy="4351338"/>
          </a:xfrm>
        </p:spPr>
        <p:txBody>
          <a:bodyPr/>
          <a:lstStyle/>
          <a:p>
            <a:r>
              <a:rPr lang="en-US" dirty="0"/>
              <a:t>Hierarchical structure</a:t>
            </a:r>
          </a:p>
        </p:txBody>
      </p:sp>
      <p:cxnSp>
        <p:nvCxnSpPr>
          <p:cNvPr id="8" name="Straight Arrow Connector 7">
            <a:extLst>
              <a:ext uri="{FF2B5EF4-FFF2-40B4-BE49-F238E27FC236}">
                <a16:creationId xmlns:a16="http://schemas.microsoft.com/office/drawing/2014/main" id="{6FB56E10-3A76-114C-A4DC-D1664665198E}"/>
              </a:ext>
            </a:extLst>
          </p:cNvPr>
          <p:cNvCxnSpPr>
            <a:cxnSpLocks/>
          </p:cNvCxnSpPr>
          <p:nvPr/>
        </p:nvCxnSpPr>
        <p:spPr>
          <a:xfrm flipV="1">
            <a:off x="3459480" y="836667"/>
            <a:ext cx="2125423" cy="1144533"/>
          </a:xfrm>
          <a:prstGeom prst="straightConnector1">
            <a:avLst/>
          </a:prstGeom>
          <a:ln w="76200">
            <a:solidFill>
              <a:schemeClr val="accent4">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46B045D8-EEBA-CC40-AED1-220837950AF1}"/>
              </a:ext>
            </a:extLst>
          </p:cNvPr>
          <p:cNvCxnSpPr>
            <a:cxnSpLocks/>
          </p:cNvCxnSpPr>
          <p:nvPr/>
        </p:nvCxnSpPr>
        <p:spPr>
          <a:xfrm flipV="1">
            <a:off x="3429000" y="1466866"/>
            <a:ext cx="2072640" cy="514334"/>
          </a:xfrm>
          <a:prstGeom prst="straightConnector1">
            <a:avLst/>
          </a:prstGeom>
          <a:ln w="76200">
            <a:solidFill>
              <a:schemeClr val="accent4">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CCFD91DD-210B-AB4B-82C4-6DC16BB928A8}"/>
              </a:ext>
            </a:extLst>
          </p:cNvPr>
          <p:cNvCxnSpPr>
            <a:cxnSpLocks/>
          </p:cNvCxnSpPr>
          <p:nvPr/>
        </p:nvCxnSpPr>
        <p:spPr>
          <a:xfrm>
            <a:off x="3459480" y="1976677"/>
            <a:ext cx="2636520" cy="1586048"/>
          </a:xfrm>
          <a:prstGeom prst="straightConnector1">
            <a:avLst/>
          </a:prstGeom>
          <a:ln w="76200">
            <a:solidFill>
              <a:schemeClr val="accent4">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7580D0BE-8E16-444D-A112-32069B85DD93}"/>
              </a:ext>
            </a:extLst>
          </p:cNvPr>
          <p:cNvCxnSpPr>
            <a:cxnSpLocks/>
          </p:cNvCxnSpPr>
          <p:nvPr/>
        </p:nvCxnSpPr>
        <p:spPr>
          <a:xfrm>
            <a:off x="3444240" y="1981200"/>
            <a:ext cx="2956560" cy="2895601"/>
          </a:xfrm>
          <a:prstGeom prst="straightConnector1">
            <a:avLst/>
          </a:prstGeom>
          <a:ln w="76200">
            <a:solidFill>
              <a:schemeClr val="accent4">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BC2D4105-9F4F-104F-B584-EE2F2D033409}"/>
              </a:ext>
            </a:extLst>
          </p:cNvPr>
          <p:cNvSpPr/>
          <p:nvPr/>
        </p:nvSpPr>
        <p:spPr>
          <a:xfrm>
            <a:off x="5484728" y="596272"/>
            <a:ext cx="6690360" cy="6247864"/>
          </a:xfrm>
          <a:prstGeom prst="rect">
            <a:avLst/>
          </a:prstGeom>
        </p:spPr>
        <p:txBody>
          <a:bodyPr wrap="square">
            <a:spAutoFit/>
          </a:bodyPr>
          <a:lstStyle/>
          <a:p>
            <a:r>
              <a:rPr lang="en-US" sz="2000" dirty="0">
                <a:highlight>
                  <a:srgbClr val="FFFF00"/>
                </a:highlight>
              </a:rPr>
              <a:t>§1. </a:t>
            </a:r>
            <a:r>
              <a:rPr lang="en-US" sz="2000" dirty="0"/>
              <a:t>Tax imposed</a:t>
            </a:r>
          </a:p>
          <a:p>
            <a:endParaRPr lang="en-US" sz="2000" dirty="0"/>
          </a:p>
          <a:p>
            <a:r>
              <a:rPr lang="en-US" sz="2000" dirty="0">
                <a:highlight>
                  <a:srgbClr val="FFFF00"/>
                </a:highlight>
              </a:rPr>
              <a:t>(a) </a:t>
            </a:r>
            <a:r>
              <a:rPr lang="en-US" sz="2000" dirty="0"/>
              <a:t>Married individuals filing joint returns and surviving spouses</a:t>
            </a:r>
          </a:p>
          <a:p>
            <a:endParaRPr lang="en-US" sz="2000" dirty="0"/>
          </a:p>
          <a:p>
            <a:r>
              <a:rPr lang="en-US" sz="2000" dirty="0"/>
              <a:t>There is hereby imposed on the taxable income of-</a:t>
            </a:r>
          </a:p>
          <a:p>
            <a:endParaRPr lang="en-US" sz="2000" dirty="0"/>
          </a:p>
          <a:p>
            <a:pPr lvl="1"/>
            <a:r>
              <a:rPr lang="en-US" sz="2000" dirty="0"/>
              <a:t>(1) every married individual (as defined in section 7703) who makes a single return jointly with his spouse, and</a:t>
            </a:r>
          </a:p>
          <a:p>
            <a:pPr lvl="1"/>
            <a:r>
              <a:rPr lang="en-US" sz="2000" dirty="0">
                <a:highlight>
                  <a:srgbClr val="FFFF00"/>
                </a:highlight>
              </a:rPr>
              <a:t>(2) </a:t>
            </a:r>
            <a:r>
              <a:rPr lang="en-US" sz="2000" dirty="0"/>
              <a:t>every surviving spouse (as defined in section 2(a)),</a:t>
            </a:r>
          </a:p>
          <a:p>
            <a:pPr lvl="1"/>
            <a:endParaRPr lang="en-US" sz="2000" dirty="0"/>
          </a:p>
          <a:p>
            <a:pPr lvl="1"/>
            <a:r>
              <a:rPr lang="en-US" sz="2000" dirty="0"/>
              <a:t>a tax determined in accordance with the following:</a:t>
            </a:r>
          </a:p>
          <a:p>
            <a:endParaRPr lang="en-US" sz="2000" dirty="0"/>
          </a:p>
          <a:p>
            <a:pPr lvl="2"/>
            <a:r>
              <a:rPr lang="en-US" sz="2000" dirty="0">
                <a:highlight>
                  <a:srgbClr val="FFFF00"/>
                </a:highlight>
              </a:rPr>
              <a:t>(</a:t>
            </a:r>
            <a:r>
              <a:rPr lang="en-US" sz="2000" dirty="0" err="1">
                <a:highlight>
                  <a:srgbClr val="FFFF00"/>
                </a:highlight>
              </a:rPr>
              <a:t>i</a:t>
            </a:r>
            <a:r>
              <a:rPr lang="en-US" sz="2000" dirty="0">
                <a:highlight>
                  <a:srgbClr val="FFFF00"/>
                </a:highlight>
              </a:rPr>
              <a:t>) </a:t>
            </a:r>
            <a:r>
              <a:rPr lang="en-US" sz="2000" dirty="0"/>
              <a:t>15% of taxable income if the taxable income is not over $36,900;</a:t>
            </a:r>
          </a:p>
          <a:p>
            <a:pPr lvl="2"/>
            <a:r>
              <a:rPr lang="en-US" sz="2000" dirty="0"/>
              <a:t>(ii) $5,535, plus 28% of the excess over $36,900 if the taxable income is over $36,900 but not over $89,150;</a:t>
            </a:r>
          </a:p>
          <a:p>
            <a:pPr lvl="2"/>
            <a:r>
              <a:rPr lang="en-US" sz="2000" dirty="0"/>
              <a:t>(iii) $20,165, plus 31% of the excess over $89,150 if the taxable income is over $89,150 but not over $140,000;  ….</a:t>
            </a:r>
          </a:p>
        </p:txBody>
      </p:sp>
    </p:spTree>
    <p:extLst>
      <p:ext uri="{BB962C8B-B14F-4D97-AF65-F5344CB8AC3E}">
        <p14:creationId xmlns:p14="http://schemas.microsoft.com/office/powerpoint/2010/main" val="32426997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D4B0C0-00B4-044B-B61F-93A9553BCD58}"/>
              </a:ext>
            </a:extLst>
          </p:cNvPr>
          <p:cNvSpPr>
            <a:spLocks noGrp="1"/>
          </p:cNvSpPr>
          <p:nvPr>
            <p:ph type="title"/>
          </p:nvPr>
        </p:nvSpPr>
        <p:spPr>
          <a:xfrm>
            <a:off x="183995" y="-106828"/>
            <a:ext cx="10515600" cy="1325563"/>
          </a:xfrm>
        </p:spPr>
        <p:txBody>
          <a:bodyPr/>
          <a:lstStyle/>
          <a:p>
            <a:r>
              <a:rPr lang="en-US" dirty="0"/>
              <a:t>Features of SARA</a:t>
            </a:r>
          </a:p>
        </p:txBody>
      </p:sp>
      <p:sp>
        <p:nvSpPr>
          <p:cNvPr id="7" name="Content Placeholder 2">
            <a:extLst>
              <a:ext uri="{FF2B5EF4-FFF2-40B4-BE49-F238E27FC236}">
                <a16:creationId xmlns:a16="http://schemas.microsoft.com/office/drawing/2014/main" id="{1751763F-BE1B-204D-A1FE-B5D7F0A813A9}"/>
              </a:ext>
            </a:extLst>
          </p:cNvPr>
          <p:cNvSpPr>
            <a:spLocks noGrp="1"/>
          </p:cNvSpPr>
          <p:nvPr>
            <p:ph idx="1"/>
          </p:nvPr>
        </p:nvSpPr>
        <p:spPr>
          <a:xfrm>
            <a:off x="183995" y="1690688"/>
            <a:ext cx="10515600" cy="4351338"/>
          </a:xfrm>
        </p:spPr>
        <p:txBody>
          <a:bodyPr/>
          <a:lstStyle/>
          <a:p>
            <a:r>
              <a:rPr lang="en-US" dirty="0">
                <a:solidFill>
                  <a:schemeClr val="bg1">
                    <a:lumMod val="65000"/>
                  </a:schemeClr>
                </a:solidFill>
              </a:rPr>
              <a:t>Hierarchical structure</a:t>
            </a:r>
          </a:p>
          <a:p>
            <a:r>
              <a:rPr lang="en-US" dirty="0"/>
              <a:t>Numerical reasoning</a:t>
            </a:r>
          </a:p>
        </p:txBody>
      </p:sp>
      <p:sp>
        <p:nvSpPr>
          <p:cNvPr id="14" name="Rectangle 13">
            <a:extLst>
              <a:ext uri="{FF2B5EF4-FFF2-40B4-BE49-F238E27FC236}">
                <a16:creationId xmlns:a16="http://schemas.microsoft.com/office/drawing/2014/main" id="{BC2D4105-9F4F-104F-B584-EE2F2D033409}"/>
              </a:ext>
            </a:extLst>
          </p:cNvPr>
          <p:cNvSpPr/>
          <p:nvPr/>
        </p:nvSpPr>
        <p:spPr>
          <a:xfrm>
            <a:off x="5484728" y="596272"/>
            <a:ext cx="6690360" cy="6247864"/>
          </a:xfrm>
          <a:prstGeom prst="rect">
            <a:avLst/>
          </a:prstGeom>
        </p:spPr>
        <p:txBody>
          <a:bodyPr wrap="square">
            <a:spAutoFit/>
          </a:bodyPr>
          <a:lstStyle/>
          <a:p>
            <a:r>
              <a:rPr lang="en-US" sz="2000" dirty="0"/>
              <a:t>§1. Tax imposed</a:t>
            </a:r>
          </a:p>
          <a:p>
            <a:endParaRPr lang="en-US" sz="2000" dirty="0"/>
          </a:p>
          <a:p>
            <a:r>
              <a:rPr lang="en-US" sz="2000" dirty="0"/>
              <a:t>(a) Married individuals filing joint returns and surviving spouses</a:t>
            </a:r>
          </a:p>
          <a:p>
            <a:endParaRPr lang="en-US" sz="2000" dirty="0"/>
          </a:p>
          <a:p>
            <a:r>
              <a:rPr lang="en-US" sz="2000" dirty="0"/>
              <a:t>There is hereby imposed on the taxable income of-</a:t>
            </a:r>
          </a:p>
          <a:p>
            <a:endParaRPr lang="en-US" sz="2000" dirty="0"/>
          </a:p>
          <a:p>
            <a:pPr lvl="1"/>
            <a:r>
              <a:rPr lang="en-US" sz="2000" dirty="0"/>
              <a:t>(1) every married individual (as defined in section 7703) who makes a single return jointly with his spouse, and</a:t>
            </a:r>
          </a:p>
          <a:p>
            <a:pPr lvl="1"/>
            <a:r>
              <a:rPr lang="en-US" sz="2000" dirty="0"/>
              <a:t>(2) every surviving spouse (as defined in section 2(a)),</a:t>
            </a:r>
          </a:p>
          <a:p>
            <a:pPr lvl="1"/>
            <a:endParaRPr lang="en-US" sz="2000" dirty="0"/>
          </a:p>
          <a:p>
            <a:pPr lvl="1"/>
            <a:r>
              <a:rPr lang="en-US" sz="2000" dirty="0"/>
              <a:t>a tax determined in accordance with the following:</a:t>
            </a:r>
          </a:p>
          <a:p>
            <a:endParaRPr lang="en-US" sz="2000" dirty="0"/>
          </a:p>
          <a:p>
            <a:pPr lvl="2"/>
            <a:r>
              <a:rPr lang="en-US" sz="2000" dirty="0"/>
              <a:t>(</a:t>
            </a:r>
            <a:r>
              <a:rPr lang="en-US" sz="2000" dirty="0" err="1"/>
              <a:t>i</a:t>
            </a:r>
            <a:r>
              <a:rPr lang="en-US" sz="2000" dirty="0"/>
              <a:t>) 15% of taxable income if the taxable income is not over $36,900;</a:t>
            </a:r>
          </a:p>
          <a:p>
            <a:pPr lvl="2"/>
            <a:r>
              <a:rPr lang="en-US" sz="2000" dirty="0"/>
              <a:t>(ii) $5,535, plus 28% of the excess over $36,900 if the taxable income is over $36,900 but not over $89,150;</a:t>
            </a:r>
          </a:p>
          <a:p>
            <a:pPr lvl="2"/>
            <a:r>
              <a:rPr lang="en-US" sz="2000" dirty="0"/>
              <a:t>(iii) $20,165, plus 31% of the excess over $89,150 if the taxable income is over $89,150 but not over $140,000;  ….</a:t>
            </a:r>
          </a:p>
        </p:txBody>
      </p:sp>
    </p:spTree>
    <p:extLst>
      <p:ext uri="{BB962C8B-B14F-4D97-AF65-F5344CB8AC3E}">
        <p14:creationId xmlns:p14="http://schemas.microsoft.com/office/powerpoint/2010/main" val="14396314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D4B0C0-00B4-044B-B61F-93A9553BCD58}"/>
              </a:ext>
            </a:extLst>
          </p:cNvPr>
          <p:cNvSpPr>
            <a:spLocks noGrp="1"/>
          </p:cNvSpPr>
          <p:nvPr>
            <p:ph type="title"/>
          </p:nvPr>
        </p:nvSpPr>
        <p:spPr>
          <a:xfrm>
            <a:off x="183995" y="-106828"/>
            <a:ext cx="10515600" cy="1325563"/>
          </a:xfrm>
        </p:spPr>
        <p:txBody>
          <a:bodyPr/>
          <a:lstStyle/>
          <a:p>
            <a:r>
              <a:rPr lang="en-US" dirty="0"/>
              <a:t>Features of SARA</a:t>
            </a:r>
          </a:p>
        </p:txBody>
      </p:sp>
      <p:sp>
        <p:nvSpPr>
          <p:cNvPr id="7" name="Content Placeholder 2">
            <a:extLst>
              <a:ext uri="{FF2B5EF4-FFF2-40B4-BE49-F238E27FC236}">
                <a16:creationId xmlns:a16="http://schemas.microsoft.com/office/drawing/2014/main" id="{1751763F-BE1B-204D-A1FE-B5D7F0A813A9}"/>
              </a:ext>
            </a:extLst>
          </p:cNvPr>
          <p:cNvSpPr>
            <a:spLocks noGrp="1"/>
          </p:cNvSpPr>
          <p:nvPr>
            <p:ph idx="1"/>
          </p:nvPr>
        </p:nvSpPr>
        <p:spPr>
          <a:xfrm>
            <a:off x="183995" y="1690688"/>
            <a:ext cx="10515600" cy="4351338"/>
          </a:xfrm>
        </p:spPr>
        <p:txBody>
          <a:bodyPr/>
          <a:lstStyle/>
          <a:p>
            <a:r>
              <a:rPr lang="en-US" dirty="0">
                <a:solidFill>
                  <a:schemeClr val="bg1">
                    <a:lumMod val="65000"/>
                  </a:schemeClr>
                </a:solidFill>
              </a:rPr>
              <a:t>Hierarchical structure</a:t>
            </a:r>
          </a:p>
          <a:p>
            <a:r>
              <a:rPr lang="en-US" dirty="0"/>
              <a:t>Numerical reasoning</a:t>
            </a:r>
          </a:p>
        </p:txBody>
      </p:sp>
      <p:sp>
        <p:nvSpPr>
          <p:cNvPr id="14" name="Rectangle 13">
            <a:extLst>
              <a:ext uri="{FF2B5EF4-FFF2-40B4-BE49-F238E27FC236}">
                <a16:creationId xmlns:a16="http://schemas.microsoft.com/office/drawing/2014/main" id="{BC2D4105-9F4F-104F-B584-EE2F2D033409}"/>
              </a:ext>
            </a:extLst>
          </p:cNvPr>
          <p:cNvSpPr/>
          <p:nvPr/>
        </p:nvSpPr>
        <p:spPr>
          <a:xfrm>
            <a:off x="5484728" y="596272"/>
            <a:ext cx="6690360" cy="6247864"/>
          </a:xfrm>
          <a:prstGeom prst="rect">
            <a:avLst/>
          </a:prstGeom>
        </p:spPr>
        <p:txBody>
          <a:bodyPr wrap="square">
            <a:spAutoFit/>
          </a:bodyPr>
          <a:lstStyle/>
          <a:p>
            <a:r>
              <a:rPr lang="en-US" sz="2000" dirty="0"/>
              <a:t>§1. Tax imposed</a:t>
            </a:r>
          </a:p>
          <a:p>
            <a:endParaRPr lang="en-US" sz="2000" dirty="0"/>
          </a:p>
          <a:p>
            <a:r>
              <a:rPr lang="en-US" sz="2000" dirty="0"/>
              <a:t>(a) Married individuals filing joint returns and surviving spouses</a:t>
            </a:r>
          </a:p>
          <a:p>
            <a:endParaRPr lang="en-US" sz="2000" dirty="0"/>
          </a:p>
          <a:p>
            <a:r>
              <a:rPr lang="en-US" sz="2000" dirty="0"/>
              <a:t>There is hereby imposed on the taxable income of-</a:t>
            </a:r>
          </a:p>
          <a:p>
            <a:endParaRPr lang="en-US" sz="2000" dirty="0"/>
          </a:p>
          <a:p>
            <a:pPr lvl="1"/>
            <a:r>
              <a:rPr lang="en-US" sz="2000" dirty="0"/>
              <a:t>(1) every married individual (as defined in section 7703) who makes a single return jointly with his spouse, and</a:t>
            </a:r>
          </a:p>
          <a:p>
            <a:pPr lvl="1"/>
            <a:r>
              <a:rPr lang="en-US" sz="2000" dirty="0"/>
              <a:t>(2) every surviving spouse (as defined in section 2(a)),</a:t>
            </a:r>
          </a:p>
          <a:p>
            <a:pPr lvl="1"/>
            <a:endParaRPr lang="en-US" sz="2000" dirty="0"/>
          </a:p>
          <a:p>
            <a:pPr lvl="1"/>
            <a:r>
              <a:rPr lang="en-US" sz="2000" dirty="0"/>
              <a:t>a tax determined in accordance with the following:</a:t>
            </a:r>
          </a:p>
          <a:p>
            <a:endParaRPr lang="en-US" sz="2000" dirty="0"/>
          </a:p>
          <a:p>
            <a:pPr lvl="2"/>
            <a:r>
              <a:rPr lang="en-US" sz="2000" dirty="0">
                <a:highlight>
                  <a:srgbClr val="00FF00"/>
                </a:highlight>
              </a:rPr>
              <a:t>(</a:t>
            </a:r>
            <a:r>
              <a:rPr lang="en-US" sz="2000" dirty="0" err="1">
                <a:highlight>
                  <a:srgbClr val="00FF00"/>
                </a:highlight>
              </a:rPr>
              <a:t>i</a:t>
            </a:r>
            <a:r>
              <a:rPr lang="en-US" sz="2000" dirty="0">
                <a:highlight>
                  <a:srgbClr val="00FF00"/>
                </a:highlight>
              </a:rPr>
              <a:t>) 15% of taxable income if the taxable income is not over $36,900;</a:t>
            </a:r>
          </a:p>
          <a:p>
            <a:pPr lvl="2"/>
            <a:r>
              <a:rPr lang="en-US" sz="2000" dirty="0">
                <a:highlight>
                  <a:srgbClr val="00FF00"/>
                </a:highlight>
              </a:rPr>
              <a:t>(ii) $5,535, plus 28% of the excess over $36,900 if the taxable income is over $36,900 but not over $89,150;</a:t>
            </a:r>
          </a:p>
          <a:p>
            <a:pPr lvl="2"/>
            <a:r>
              <a:rPr lang="en-US" sz="2000" dirty="0">
                <a:highlight>
                  <a:srgbClr val="00FF00"/>
                </a:highlight>
              </a:rPr>
              <a:t>(iii) $20,165, plus 31% of the excess over $89,150 if the taxable income is over $89,150 but not over $140,000;  ….</a:t>
            </a:r>
          </a:p>
        </p:txBody>
      </p:sp>
      <p:cxnSp>
        <p:nvCxnSpPr>
          <p:cNvPr id="13" name="Curved Connector 12">
            <a:extLst>
              <a:ext uri="{FF2B5EF4-FFF2-40B4-BE49-F238E27FC236}">
                <a16:creationId xmlns:a16="http://schemas.microsoft.com/office/drawing/2014/main" id="{B3D73DAD-5F45-8440-9EBD-973F776473CC}"/>
              </a:ext>
            </a:extLst>
          </p:cNvPr>
          <p:cNvCxnSpPr/>
          <p:nvPr/>
        </p:nvCxnSpPr>
        <p:spPr>
          <a:xfrm>
            <a:off x="3291840" y="2438400"/>
            <a:ext cx="3078480" cy="3048000"/>
          </a:xfrm>
          <a:prstGeom prst="curvedConnector3">
            <a:avLst/>
          </a:prstGeom>
          <a:ln w="7302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13004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D4B0C0-00B4-044B-B61F-93A9553BCD58}"/>
              </a:ext>
            </a:extLst>
          </p:cNvPr>
          <p:cNvSpPr>
            <a:spLocks noGrp="1"/>
          </p:cNvSpPr>
          <p:nvPr>
            <p:ph type="title"/>
          </p:nvPr>
        </p:nvSpPr>
        <p:spPr>
          <a:xfrm>
            <a:off x="183995" y="-106828"/>
            <a:ext cx="10515600" cy="1325563"/>
          </a:xfrm>
        </p:spPr>
        <p:txBody>
          <a:bodyPr/>
          <a:lstStyle/>
          <a:p>
            <a:r>
              <a:rPr lang="en-US" dirty="0"/>
              <a:t>Features of SARA</a:t>
            </a:r>
          </a:p>
        </p:txBody>
      </p:sp>
      <p:sp>
        <p:nvSpPr>
          <p:cNvPr id="7" name="Content Placeholder 2">
            <a:extLst>
              <a:ext uri="{FF2B5EF4-FFF2-40B4-BE49-F238E27FC236}">
                <a16:creationId xmlns:a16="http://schemas.microsoft.com/office/drawing/2014/main" id="{1751763F-BE1B-204D-A1FE-B5D7F0A813A9}"/>
              </a:ext>
            </a:extLst>
          </p:cNvPr>
          <p:cNvSpPr>
            <a:spLocks noGrp="1"/>
          </p:cNvSpPr>
          <p:nvPr>
            <p:ph idx="1"/>
          </p:nvPr>
        </p:nvSpPr>
        <p:spPr>
          <a:xfrm>
            <a:off x="183995" y="1690688"/>
            <a:ext cx="10515600" cy="4351338"/>
          </a:xfrm>
        </p:spPr>
        <p:txBody>
          <a:bodyPr/>
          <a:lstStyle/>
          <a:p>
            <a:r>
              <a:rPr lang="en-US" dirty="0">
                <a:solidFill>
                  <a:schemeClr val="bg1">
                    <a:lumMod val="65000"/>
                  </a:schemeClr>
                </a:solidFill>
              </a:rPr>
              <a:t>Hierarchical structure</a:t>
            </a:r>
          </a:p>
          <a:p>
            <a:r>
              <a:rPr lang="en-US" dirty="0">
                <a:solidFill>
                  <a:schemeClr val="bg1">
                    <a:lumMod val="65000"/>
                  </a:schemeClr>
                </a:solidFill>
              </a:rPr>
              <a:t>Numerical reasoning</a:t>
            </a:r>
          </a:p>
          <a:p>
            <a:r>
              <a:rPr lang="en-US" dirty="0"/>
              <a:t>Cross-references</a:t>
            </a:r>
          </a:p>
        </p:txBody>
      </p:sp>
      <p:sp>
        <p:nvSpPr>
          <p:cNvPr id="14" name="Rectangle 13">
            <a:extLst>
              <a:ext uri="{FF2B5EF4-FFF2-40B4-BE49-F238E27FC236}">
                <a16:creationId xmlns:a16="http://schemas.microsoft.com/office/drawing/2014/main" id="{BC2D4105-9F4F-104F-B584-EE2F2D033409}"/>
              </a:ext>
            </a:extLst>
          </p:cNvPr>
          <p:cNvSpPr/>
          <p:nvPr/>
        </p:nvSpPr>
        <p:spPr>
          <a:xfrm>
            <a:off x="5484728" y="596272"/>
            <a:ext cx="6690360" cy="6247864"/>
          </a:xfrm>
          <a:prstGeom prst="rect">
            <a:avLst/>
          </a:prstGeom>
        </p:spPr>
        <p:txBody>
          <a:bodyPr wrap="square">
            <a:spAutoFit/>
          </a:bodyPr>
          <a:lstStyle/>
          <a:p>
            <a:r>
              <a:rPr lang="en-US" sz="2000" dirty="0"/>
              <a:t>§1. Tax imposed</a:t>
            </a:r>
          </a:p>
          <a:p>
            <a:endParaRPr lang="en-US" sz="2000" dirty="0"/>
          </a:p>
          <a:p>
            <a:r>
              <a:rPr lang="en-US" sz="2000" dirty="0"/>
              <a:t>(a) Married individuals filing joint returns and surviving spouses</a:t>
            </a:r>
          </a:p>
          <a:p>
            <a:endParaRPr lang="en-US" sz="2000" dirty="0"/>
          </a:p>
          <a:p>
            <a:r>
              <a:rPr lang="en-US" sz="2000" dirty="0"/>
              <a:t>There is hereby imposed on the taxable income of-</a:t>
            </a:r>
          </a:p>
          <a:p>
            <a:endParaRPr lang="en-US" sz="2000" dirty="0"/>
          </a:p>
          <a:p>
            <a:pPr lvl="1"/>
            <a:r>
              <a:rPr lang="en-US" sz="2000" dirty="0"/>
              <a:t>(1) every married individual (as defined in section 7703) who makes a single return jointly with his spouse, and</a:t>
            </a:r>
          </a:p>
          <a:p>
            <a:pPr lvl="1"/>
            <a:r>
              <a:rPr lang="en-US" sz="2000" dirty="0"/>
              <a:t>(2) every surviving spouse (as defined in section 2(a)),</a:t>
            </a:r>
          </a:p>
          <a:p>
            <a:pPr lvl="1"/>
            <a:endParaRPr lang="en-US" sz="2000" dirty="0"/>
          </a:p>
          <a:p>
            <a:pPr lvl="1"/>
            <a:r>
              <a:rPr lang="en-US" sz="2000" dirty="0"/>
              <a:t>a tax determined in accordance with the following:</a:t>
            </a:r>
          </a:p>
          <a:p>
            <a:endParaRPr lang="en-US" sz="2000" dirty="0"/>
          </a:p>
          <a:p>
            <a:pPr lvl="2"/>
            <a:r>
              <a:rPr lang="en-US" sz="2000" dirty="0"/>
              <a:t>(</a:t>
            </a:r>
            <a:r>
              <a:rPr lang="en-US" sz="2000" dirty="0" err="1"/>
              <a:t>i</a:t>
            </a:r>
            <a:r>
              <a:rPr lang="en-US" sz="2000" dirty="0"/>
              <a:t>) 15% of taxable income if the taxable income is not over $36,900;</a:t>
            </a:r>
          </a:p>
          <a:p>
            <a:pPr lvl="2"/>
            <a:r>
              <a:rPr lang="en-US" sz="2000" dirty="0"/>
              <a:t>(ii) $5,535, plus 28% of the excess over $36,900 if the taxable income is over $36,900 but not over $89,150;</a:t>
            </a:r>
          </a:p>
          <a:p>
            <a:pPr lvl="2"/>
            <a:r>
              <a:rPr lang="en-US" sz="2000" dirty="0"/>
              <a:t>(iii) $20,165, plus 31% of the excess over $89,150 if the taxable income is over $89,150 but not over $140,000;  ….</a:t>
            </a:r>
          </a:p>
        </p:txBody>
      </p:sp>
      <p:sp>
        <p:nvSpPr>
          <p:cNvPr id="8" name="Rectangle 7">
            <a:extLst>
              <a:ext uri="{FF2B5EF4-FFF2-40B4-BE49-F238E27FC236}">
                <a16:creationId xmlns:a16="http://schemas.microsoft.com/office/drawing/2014/main" id="{CDC3358E-9459-5649-A5AA-19437BE47A3F}"/>
              </a:ext>
            </a:extLst>
          </p:cNvPr>
          <p:cNvSpPr/>
          <p:nvPr/>
        </p:nvSpPr>
        <p:spPr>
          <a:xfrm>
            <a:off x="8948854" y="2087880"/>
            <a:ext cx="240866" cy="121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DC5859FE-D3B5-2F48-B228-D9DC78D9920B}"/>
              </a:ext>
            </a:extLst>
          </p:cNvPr>
          <p:cNvSpPr/>
          <p:nvPr/>
        </p:nvSpPr>
        <p:spPr>
          <a:xfrm>
            <a:off x="2713929" y="2926080"/>
            <a:ext cx="240866" cy="121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B17432EF-2A1F-CF42-92DB-6599DF70B04F}"/>
              </a:ext>
            </a:extLst>
          </p:cNvPr>
          <p:cNvSpPr/>
          <p:nvPr/>
        </p:nvSpPr>
        <p:spPr>
          <a:xfrm flipV="1">
            <a:off x="10083821" y="3663144"/>
            <a:ext cx="148856" cy="148856"/>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626928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D4B0C0-00B4-044B-B61F-93A9553BCD58}"/>
              </a:ext>
            </a:extLst>
          </p:cNvPr>
          <p:cNvSpPr>
            <a:spLocks noGrp="1"/>
          </p:cNvSpPr>
          <p:nvPr>
            <p:ph type="title"/>
          </p:nvPr>
        </p:nvSpPr>
        <p:spPr>
          <a:xfrm>
            <a:off x="183995" y="-106828"/>
            <a:ext cx="10515600" cy="1325563"/>
          </a:xfrm>
        </p:spPr>
        <p:txBody>
          <a:bodyPr/>
          <a:lstStyle/>
          <a:p>
            <a:r>
              <a:rPr lang="en-US" dirty="0"/>
              <a:t>Features of SARA</a:t>
            </a:r>
          </a:p>
        </p:txBody>
      </p:sp>
      <p:sp>
        <p:nvSpPr>
          <p:cNvPr id="7" name="Content Placeholder 2">
            <a:extLst>
              <a:ext uri="{FF2B5EF4-FFF2-40B4-BE49-F238E27FC236}">
                <a16:creationId xmlns:a16="http://schemas.microsoft.com/office/drawing/2014/main" id="{1751763F-BE1B-204D-A1FE-B5D7F0A813A9}"/>
              </a:ext>
            </a:extLst>
          </p:cNvPr>
          <p:cNvSpPr>
            <a:spLocks noGrp="1"/>
          </p:cNvSpPr>
          <p:nvPr>
            <p:ph idx="1"/>
          </p:nvPr>
        </p:nvSpPr>
        <p:spPr>
          <a:xfrm>
            <a:off x="183995" y="1690688"/>
            <a:ext cx="10515600" cy="4351338"/>
          </a:xfrm>
        </p:spPr>
        <p:txBody>
          <a:bodyPr/>
          <a:lstStyle/>
          <a:p>
            <a:r>
              <a:rPr lang="en-US" dirty="0">
                <a:solidFill>
                  <a:schemeClr val="bg1">
                    <a:lumMod val="65000"/>
                  </a:schemeClr>
                </a:solidFill>
              </a:rPr>
              <a:t>Hierarchical structure</a:t>
            </a:r>
          </a:p>
          <a:p>
            <a:r>
              <a:rPr lang="en-US" dirty="0">
                <a:solidFill>
                  <a:schemeClr val="bg1">
                    <a:lumMod val="65000"/>
                  </a:schemeClr>
                </a:solidFill>
              </a:rPr>
              <a:t>Numerical reasoning</a:t>
            </a:r>
          </a:p>
          <a:p>
            <a:r>
              <a:rPr lang="en-US" dirty="0"/>
              <a:t>Cross-references</a:t>
            </a:r>
          </a:p>
        </p:txBody>
      </p:sp>
      <p:sp>
        <p:nvSpPr>
          <p:cNvPr id="14" name="Rectangle 13">
            <a:extLst>
              <a:ext uri="{FF2B5EF4-FFF2-40B4-BE49-F238E27FC236}">
                <a16:creationId xmlns:a16="http://schemas.microsoft.com/office/drawing/2014/main" id="{BC2D4105-9F4F-104F-B584-EE2F2D033409}"/>
              </a:ext>
            </a:extLst>
          </p:cNvPr>
          <p:cNvSpPr/>
          <p:nvPr/>
        </p:nvSpPr>
        <p:spPr>
          <a:xfrm>
            <a:off x="5484728" y="596272"/>
            <a:ext cx="6690360" cy="6247864"/>
          </a:xfrm>
          <a:prstGeom prst="rect">
            <a:avLst/>
          </a:prstGeom>
        </p:spPr>
        <p:txBody>
          <a:bodyPr wrap="square">
            <a:spAutoFit/>
          </a:bodyPr>
          <a:lstStyle/>
          <a:p>
            <a:r>
              <a:rPr lang="en-US" sz="2000" dirty="0"/>
              <a:t>§1. Tax imposed</a:t>
            </a:r>
          </a:p>
          <a:p>
            <a:endParaRPr lang="en-US" sz="2000" dirty="0"/>
          </a:p>
          <a:p>
            <a:r>
              <a:rPr lang="en-US" sz="2000" dirty="0"/>
              <a:t>(a) Married individuals filing joint returns and surviving spouses</a:t>
            </a:r>
          </a:p>
          <a:p>
            <a:endParaRPr lang="en-US" sz="2000" dirty="0"/>
          </a:p>
          <a:p>
            <a:r>
              <a:rPr lang="en-US" sz="2000" dirty="0"/>
              <a:t>There is hereby imposed on the </a:t>
            </a:r>
            <a:r>
              <a:rPr lang="en-US" sz="2000" dirty="0">
                <a:highlight>
                  <a:srgbClr val="00FFFF"/>
                </a:highlight>
              </a:rPr>
              <a:t>taxable income </a:t>
            </a:r>
            <a:r>
              <a:rPr lang="en-US" sz="2000" dirty="0"/>
              <a:t>of-</a:t>
            </a:r>
          </a:p>
          <a:p>
            <a:endParaRPr lang="en-US" sz="2000" dirty="0"/>
          </a:p>
          <a:p>
            <a:pPr lvl="1"/>
            <a:r>
              <a:rPr lang="en-US" sz="2000" dirty="0"/>
              <a:t>(1) every married individual (as defined in </a:t>
            </a:r>
            <a:r>
              <a:rPr lang="en-US" sz="2000" dirty="0">
                <a:highlight>
                  <a:srgbClr val="00FFFF"/>
                </a:highlight>
              </a:rPr>
              <a:t>section 7703</a:t>
            </a:r>
            <a:r>
              <a:rPr lang="en-US" sz="2000" dirty="0"/>
              <a:t>) who makes a single return jointly with his spouse, and</a:t>
            </a:r>
          </a:p>
          <a:p>
            <a:pPr lvl="1"/>
            <a:r>
              <a:rPr lang="en-US" sz="2000" dirty="0"/>
              <a:t>(2) every </a:t>
            </a:r>
            <a:r>
              <a:rPr lang="en-US" sz="2000" dirty="0">
                <a:highlight>
                  <a:srgbClr val="00FFFF"/>
                </a:highlight>
              </a:rPr>
              <a:t>surviving spouse (as defined in section 2(a))</a:t>
            </a:r>
            <a:r>
              <a:rPr lang="en-US" sz="2000" dirty="0"/>
              <a:t>,</a:t>
            </a:r>
          </a:p>
          <a:p>
            <a:pPr lvl="1"/>
            <a:endParaRPr lang="en-US" sz="2000" dirty="0"/>
          </a:p>
          <a:p>
            <a:pPr lvl="1"/>
            <a:r>
              <a:rPr lang="en-US" sz="2000" dirty="0"/>
              <a:t>a tax determined in accordance with the following:</a:t>
            </a:r>
          </a:p>
          <a:p>
            <a:endParaRPr lang="en-US" sz="2000" dirty="0"/>
          </a:p>
          <a:p>
            <a:pPr lvl="2"/>
            <a:r>
              <a:rPr lang="en-US" sz="2000" dirty="0"/>
              <a:t>(</a:t>
            </a:r>
            <a:r>
              <a:rPr lang="en-US" sz="2000" dirty="0" err="1"/>
              <a:t>i</a:t>
            </a:r>
            <a:r>
              <a:rPr lang="en-US" sz="2000" dirty="0"/>
              <a:t>) 15% of taxable income if the taxable income is not over $36,900;</a:t>
            </a:r>
          </a:p>
          <a:p>
            <a:pPr lvl="2"/>
            <a:r>
              <a:rPr lang="en-US" sz="2000" dirty="0"/>
              <a:t>(ii) $5,535, plus 28% of the excess over $36,900 if the taxable income is over $36,900 but not over $89,150;</a:t>
            </a:r>
          </a:p>
          <a:p>
            <a:pPr lvl="2"/>
            <a:r>
              <a:rPr lang="en-US" sz="2000" dirty="0"/>
              <a:t>(iii) $20,165, plus 31% of the excess over $89,150 if the taxable income is over $89,150 but not over $140,000;  ….</a:t>
            </a:r>
          </a:p>
        </p:txBody>
      </p:sp>
      <p:cxnSp>
        <p:nvCxnSpPr>
          <p:cNvPr id="13" name="Curved Connector 12">
            <a:extLst>
              <a:ext uri="{FF2B5EF4-FFF2-40B4-BE49-F238E27FC236}">
                <a16:creationId xmlns:a16="http://schemas.microsoft.com/office/drawing/2014/main" id="{B3D73DAD-5F45-8440-9EBD-973F776473CC}"/>
              </a:ext>
            </a:extLst>
          </p:cNvPr>
          <p:cNvCxnSpPr>
            <a:cxnSpLocks/>
            <a:stCxn id="15" idx="3"/>
            <a:endCxn id="8" idx="0"/>
          </p:cNvCxnSpPr>
          <p:nvPr/>
        </p:nvCxnSpPr>
        <p:spPr>
          <a:xfrm flipV="1">
            <a:off x="2954795" y="2087880"/>
            <a:ext cx="6114492" cy="899160"/>
          </a:xfrm>
          <a:prstGeom prst="curvedConnector4">
            <a:avLst>
              <a:gd name="adj1" fmla="val 35057"/>
              <a:gd name="adj2" fmla="val 125424"/>
            </a:avLst>
          </a:prstGeom>
          <a:ln w="73025">
            <a:solidFill>
              <a:schemeClr val="accent5">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CDC3358E-9459-5649-A5AA-19437BE47A3F}"/>
              </a:ext>
            </a:extLst>
          </p:cNvPr>
          <p:cNvSpPr/>
          <p:nvPr/>
        </p:nvSpPr>
        <p:spPr>
          <a:xfrm>
            <a:off x="8948854" y="2087880"/>
            <a:ext cx="240866" cy="121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DC5859FE-D3B5-2F48-B228-D9DC78D9920B}"/>
              </a:ext>
            </a:extLst>
          </p:cNvPr>
          <p:cNvSpPr/>
          <p:nvPr/>
        </p:nvSpPr>
        <p:spPr>
          <a:xfrm>
            <a:off x="2713929" y="2926080"/>
            <a:ext cx="240866" cy="121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D640682A-2928-0B41-90DF-A97DEBDF487A}"/>
              </a:ext>
            </a:extLst>
          </p:cNvPr>
          <p:cNvSpPr txBox="1"/>
          <p:nvPr/>
        </p:nvSpPr>
        <p:spPr>
          <a:xfrm rot="20595641">
            <a:off x="3242958" y="2192860"/>
            <a:ext cx="1953609" cy="461665"/>
          </a:xfrm>
          <a:prstGeom prst="rect">
            <a:avLst/>
          </a:prstGeom>
          <a:noFill/>
        </p:spPr>
        <p:txBody>
          <a:bodyPr wrap="square" rtlCol="0">
            <a:spAutoFit/>
          </a:bodyPr>
          <a:lstStyle/>
          <a:p>
            <a:r>
              <a:rPr lang="en-US" sz="2400" b="1" dirty="0">
                <a:solidFill>
                  <a:srgbClr val="FF0000"/>
                </a:solidFill>
              </a:rPr>
              <a:t>implicit</a:t>
            </a:r>
            <a:r>
              <a:rPr lang="en-US" sz="2400" b="1" dirty="0">
                <a:solidFill>
                  <a:srgbClr val="FF0000"/>
                </a:solidFill>
                <a:sym typeface="Wingdings" pitchFamily="2" charset="2"/>
              </a:rPr>
              <a:t> (</a:t>
            </a:r>
            <a:r>
              <a:rPr lang="en-US" sz="2400" b="1" dirty="0">
                <a:solidFill>
                  <a:srgbClr val="FF0000"/>
                </a:solidFill>
              </a:rPr>
              <a:t>§63)</a:t>
            </a:r>
          </a:p>
        </p:txBody>
      </p:sp>
      <p:cxnSp>
        <p:nvCxnSpPr>
          <p:cNvPr id="19" name="Curved Connector 18">
            <a:extLst>
              <a:ext uri="{FF2B5EF4-FFF2-40B4-BE49-F238E27FC236}">
                <a16:creationId xmlns:a16="http://schemas.microsoft.com/office/drawing/2014/main" id="{AA3EB856-2E04-FC49-BFF5-E47BCF27E5CA}"/>
              </a:ext>
            </a:extLst>
          </p:cNvPr>
          <p:cNvCxnSpPr>
            <a:cxnSpLocks/>
            <a:endCxn id="23" idx="7"/>
          </p:cNvCxnSpPr>
          <p:nvPr/>
        </p:nvCxnSpPr>
        <p:spPr>
          <a:xfrm>
            <a:off x="2962102" y="3008266"/>
            <a:ext cx="7248776" cy="781935"/>
          </a:xfrm>
          <a:prstGeom prst="curvedConnector4">
            <a:avLst>
              <a:gd name="adj1" fmla="val 36829"/>
              <a:gd name="adj2" fmla="val 129235"/>
            </a:avLst>
          </a:prstGeom>
          <a:ln w="73025">
            <a:solidFill>
              <a:schemeClr val="accent5">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B17432EF-2A1F-CF42-92DB-6599DF70B04F}"/>
              </a:ext>
            </a:extLst>
          </p:cNvPr>
          <p:cNvSpPr/>
          <p:nvPr/>
        </p:nvSpPr>
        <p:spPr>
          <a:xfrm flipV="1">
            <a:off x="10083821" y="3663144"/>
            <a:ext cx="148856" cy="148856"/>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211B1937-9A70-7344-85C3-6442EE94D451}"/>
              </a:ext>
            </a:extLst>
          </p:cNvPr>
          <p:cNvSpPr txBox="1"/>
          <p:nvPr/>
        </p:nvSpPr>
        <p:spPr>
          <a:xfrm rot="640978">
            <a:off x="3481990" y="3094665"/>
            <a:ext cx="1204331" cy="461665"/>
          </a:xfrm>
          <a:prstGeom prst="rect">
            <a:avLst/>
          </a:prstGeom>
          <a:noFill/>
        </p:spPr>
        <p:txBody>
          <a:bodyPr wrap="square" rtlCol="0">
            <a:spAutoFit/>
          </a:bodyPr>
          <a:lstStyle/>
          <a:p>
            <a:r>
              <a:rPr lang="en-US" sz="2400" b="1" dirty="0">
                <a:solidFill>
                  <a:srgbClr val="FF0000"/>
                </a:solidFill>
              </a:rPr>
              <a:t>explicit</a:t>
            </a:r>
          </a:p>
        </p:txBody>
      </p:sp>
    </p:spTree>
    <p:extLst>
      <p:ext uri="{BB962C8B-B14F-4D97-AF65-F5344CB8AC3E}">
        <p14:creationId xmlns:p14="http://schemas.microsoft.com/office/powerpoint/2010/main" val="14039055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1E6FEF-83F9-B543-B834-07B05494DA93}"/>
              </a:ext>
            </a:extLst>
          </p:cNvPr>
          <p:cNvSpPr>
            <a:spLocks noGrp="1"/>
          </p:cNvSpPr>
          <p:nvPr>
            <p:ph type="title"/>
          </p:nvPr>
        </p:nvSpPr>
        <p:spPr>
          <a:xfrm>
            <a:off x="838200" y="150373"/>
            <a:ext cx="10515600" cy="1325563"/>
          </a:xfrm>
        </p:spPr>
        <p:txBody>
          <a:bodyPr/>
          <a:lstStyle/>
          <a:p>
            <a:r>
              <a:rPr lang="en-US" dirty="0"/>
              <a:t>Collaborators</a:t>
            </a:r>
          </a:p>
        </p:txBody>
      </p:sp>
      <p:grpSp>
        <p:nvGrpSpPr>
          <p:cNvPr id="4" name="Group 3">
            <a:extLst>
              <a:ext uri="{FF2B5EF4-FFF2-40B4-BE49-F238E27FC236}">
                <a16:creationId xmlns:a16="http://schemas.microsoft.com/office/drawing/2014/main" id="{B63A01A5-E305-EF49-A808-0EEF03696543}"/>
              </a:ext>
            </a:extLst>
          </p:cNvPr>
          <p:cNvGrpSpPr/>
          <p:nvPr/>
        </p:nvGrpSpPr>
        <p:grpSpPr>
          <a:xfrm>
            <a:off x="2163507" y="1710409"/>
            <a:ext cx="3011167" cy="3368932"/>
            <a:chOff x="219615" y="3423828"/>
            <a:chExt cx="3011167" cy="3368932"/>
          </a:xfrm>
        </p:grpSpPr>
        <p:pic>
          <p:nvPicPr>
            <p:cNvPr id="5" name="Picture 2" descr="Andrew Blair-Stanek Photo">
              <a:extLst>
                <a:ext uri="{FF2B5EF4-FFF2-40B4-BE49-F238E27FC236}">
                  <a16:creationId xmlns:a16="http://schemas.microsoft.com/office/drawing/2014/main" id="{472495DC-E100-E748-9543-E14915D96434}"/>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710685" y="3423828"/>
              <a:ext cx="2211180" cy="2888072"/>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12023F54-C8BA-3E4B-AED0-AE9E170B3457}"/>
                </a:ext>
              </a:extLst>
            </p:cNvPr>
            <p:cNvSpPr/>
            <p:nvPr/>
          </p:nvSpPr>
          <p:spPr>
            <a:xfrm>
              <a:off x="219615" y="6331095"/>
              <a:ext cx="3011167" cy="461665"/>
            </a:xfrm>
            <a:prstGeom prst="rect">
              <a:avLst/>
            </a:prstGeom>
          </p:spPr>
          <p:txBody>
            <a:bodyPr wrap="square">
              <a:spAutoFit/>
            </a:bodyPr>
            <a:lstStyle/>
            <a:p>
              <a:pPr algn="ctr"/>
              <a:r>
                <a:rPr lang="en-US" sz="2400" dirty="0">
                  <a:solidFill>
                    <a:srgbClr val="000000"/>
                  </a:solidFill>
                  <a:latin typeface="Helvetica" pitchFamily="2" charset="0"/>
                  <a:cs typeface="Calibri" panose="020F0502020204030204" pitchFamily="34" charset="0"/>
                </a:rPr>
                <a:t>Andrew Blair-Stanek</a:t>
              </a:r>
            </a:p>
          </p:txBody>
        </p:sp>
      </p:grpSp>
      <p:grpSp>
        <p:nvGrpSpPr>
          <p:cNvPr id="10" name="Group 9">
            <a:extLst>
              <a:ext uri="{FF2B5EF4-FFF2-40B4-BE49-F238E27FC236}">
                <a16:creationId xmlns:a16="http://schemas.microsoft.com/office/drawing/2014/main" id="{1854B69B-1C3D-D342-8313-250882D8EF79}"/>
              </a:ext>
            </a:extLst>
          </p:cNvPr>
          <p:cNvGrpSpPr/>
          <p:nvPr/>
        </p:nvGrpSpPr>
        <p:grpSpPr>
          <a:xfrm>
            <a:off x="7326244" y="1732195"/>
            <a:ext cx="2654614" cy="3360002"/>
            <a:chOff x="5308599" y="1821647"/>
            <a:chExt cx="2654614" cy="3360002"/>
          </a:xfrm>
        </p:grpSpPr>
        <p:pic>
          <p:nvPicPr>
            <p:cNvPr id="7" name="Picture 6">
              <a:extLst>
                <a:ext uri="{FF2B5EF4-FFF2-40B4-BE49-F238E27FC236}">
                  <a16:creationId xmlns:a16="http://schemas.microsoft.com/office/drawing/2014/main" id="{F88B444E-8951-384E-A59C-0F7CFE524C6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431995" y="1821647"/>
              <a:ext cx="2387361" cy="2881044"/>
            </a:xfrm>
            <a:prstGeom prst="rect">
              <a:avLst/>
            </a:prstGeom>
          </p:spPr>
        </p:pic>
        <p:sp>
          <p:nvSpPr>
            <p:cNvPr id="9" name="Rectangle 8">
              <a:extLst>
                <a:ext uri="{FF2B5EF4-FFF2-40B4-BE49-F238E27FC236}">
                  <a16:creationId xmlns:a16="http://schemas.microsoft.com/office/drawing/2014/main" id="{092A657F-D327-FC40-8702-7979E8B417D3}"/>
                </a:ext>
              </a:extLst>
            </p:cNvPr>
            <p:cNvSpPr/>
            <p:nvPr/>
          </p:nvSpPr>
          <p:spPr>
            <a:xfrm>
              <a:off x="5308599" y="4719984"/>
              <a:ext cx="2654614" cy="461665"/>
            </a:xfrm>
            <a:prstGeom prst="rect">
              <a:avLst/>
            </a:prstGeom>
          </p:spPr>
          <p:txBody>
            <a:bodyPr wrap="square">
              <a:spAutoFit/>
            </a:bodyPr>
            <a:lstStyle/>
            <a:p>
              <a:pPr algn="ctr"/>
              <a:r>
                <a:rPr lang="en-US" sz="2400" dirty="0">
                  <a:solidFill>
                    <a:srgbClr val="000000"/>
                  </a:solidFill>
                  <a:latin typeface="Helvetica" pitchFamily="2" charset="0"/>
                  <a:cs typeface="Calibri" panose="020F0502020204030204" pitchFamily="34" charset="0"/>
                </a:rPr>
                <a:t>Nils </a:t>
              </a:r>
              <a:r>
                <a:rPr lang="en-US" sz="2400" dirty="0" err="1">
                  <a:solidFill>
                    <a:srgbClr val="000000"/>
                  </a:solidFill>
                  <a:latin typeface="Helvetica" pitchFamily="2" charset="0"/>
                  <a:cs typeface="Calibri" panose="020F0502020204030204" pitchFamily="34" charset="0"/>
                </a:rPr>
                <a:t>Holzenberger</a:t>
              </a:r>
              <a:endParaRPr lang="en-US" sz="2400" dirty="0">
                <a:solidFill>
                  <a:srgbClr val="000000"/>
                </a:solidFill>
                <a:latin typeface="Helvetica" pitchFamily="2" charset="0"/>
                <a:cs typeface="Calibri" panose="020F0502020204030204" pitchFamily="34" charset="0"/>
              </a:endParaRPr>
            </a:p>
          </p:txBody>
        </p:sp>
      </p:grpSp>
      <p:pic>
        <p:nvPicPr>
          <p:cNvPr id="12" name="Picture 11" descr="A picture containing drawing, food&#10;&#10;Description automatically generated">
            <a:extLst>
              <a:ext uri="{FF2B5EF4-FFF2-40B4-BE49-F238E27FC236}">
                <a16:creationId xmlns:a16="http://schemas.microsoft.com/office/drawing/2014/main" id="{9AF3ED6C-BC53-9048-B99B-882A0FF3B0CB}"/>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029174" y="5440112"/>
            <a:ext cx="3202989" cy="915791"/>
          </a:xfrm>
          <a:prstGeom prst="rect">
            <a:avLst/>
          </a:prstGeom>
        </p:spPr>
      </p:pic>
      <p:pic>
        <p:nvPicPr>
          <p:cNvPr id="14" name="Picture 13">
            <a:extLst>
              <a:ext uri="{FF2B5EF4-FFF2-40B4-BE49-F238E27FC236}">
                <a16:creationId xmlns:a16="http://schemas.microsoft.com/office/drawing/2014/main" id="{B8F137A7-EEEA-6644-984F-D8E30115838E}"/>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0359717" y="5426310"/>
            <a:ext cx="879497" cy="1138173"/>
          </a:xfrm>
          <a:prstGeom prst="rect">
            <a:avLst/>
          </a:prstGeom>
        </p:spPr>
      </p:pic>
      <p:pic>
        <p:nvPicPr>
          <p:cNvPr id="16" name="Picture 15">
            <a:extLst>
              <a:ext uri="{FF2B5EF4-FFF2-40B4-BE49-F238E27FC236}">
                <a16:creationId xmlns:a16="http://schemas.microsoft.com/office/drawing/2014/main" id="{35D43113-4365-F04B-A027-048959372BDF}"/>
              </a:ext>
            </a:extLst>
          </p:cNvPr>
          <p:cNvPicPr>
            <a:picLocks noChangeAspect="1"/>
          </p:cNvPicPr>
          <p:nvPr/>
        </p:nvPicPr>
        <p:blipFill>
          <a:blip r:embed="rId6"/>
          <a:stretch>
            <a:fillRect/>
          </a:stretch>
        </p:blipFill>
        <p:spPr>
          <a:xfrm>
            <a:off x="6471950" y="5202238"/>
            <a:ext cx="4342743" cy="1655762"/>
          </a:xfrm>
          <a:prstGeom prst="rect">
            <a:avLst/>
          </a:prstGeom>
        </p:spPr>
      </p:pic>
      <p:sp>
        <p:nvSpPr>
          <p:cNvPr id="17" name="Rectangle 16">
            <a:extLst>
              <a:ext uri="{FF2B5EF4-FFF2-40B4-BE49-F238E27FC236}">
                <a16:creationId xmlns:a16="http://schemas.microsoft.com/office/drawing/2014/main" id="{706F056E-3349-C64F-8099-67EF3EC84C3B}"/>
              </a:ext>
            </a:extLst>
          </p:cNvPr>
          <p:cNvSpPr/>
          <p:nvPr/>
        </p:nvSpPr>
        <p:spPr>
          <a:xfrm>
            <a:off x="6872061" y="5895758"/>
            <a:ext cx="129209" cy="1490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04B85596-219D-5E44-AE46-E366F9FC0F46}"/>
              </a:ext>
            </a:extLst>
          </p:cNvPr>
          <p:cNvSpPr/>
          <p:nvPr/>
        </p:nvSpPr>
        <p:spPr>
          <a:xfrm>
            <a:off x="1891711" y="5564392"/>
            <a:ext cx="129209" cy="1490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19">
            <a:extLst>
              <a:ext uri="{FF2B5EF4-FFF2-40B4-BE49-F238E27FC236}">
                <a16:creationId xmlns:a16="http://schemas.microsoft.com/office/drawing/2014/main" id="{E8983B84-C5A2-6B4C-B1A4-7C4334C0D519}"/>
              </a:ext>
            </a:extLst>
          </p:cNvPr>
          <p:cNvSpPr txBox="1"/>
          <p:nvPr/>
        </p:nvSpPr>
        <p:spPr>
          <a:xfrm>
            <a:off x="655946" y="4324866"/>
            <a:ext cx="184731" cy="369332"/>
          </a:xfrm>
          <a:prstGeom prst="rect">
            <a:avLst/>
          </a:prstGeom>
          <a:noFill/>
        </p:spPr>
        <p:txBody>
          <a:bodyPr wrap="none" rtlCol="0">
            <a:spAutoFit/>
          </a:bodyPr>
          <a:lstStyle/>
          <a:p>
            <a:endParaRPr lang="en-US" dirty="0"/>
          </a:p>
        </p:txBody>
      </p:sp>
      <p:cxnSp>
        <p:nvCxnSpPr>
          <p:cNvPr id="22" name="Curved Connector 21">
            <a:extLst>
              <a:ext uri="{FF2B5EF4-FFF2-40B4-BE49-F238E27FC236}">
                <a16:creationId xmlns:a16="http://schemas.microsoft.com/office/drawing/2014/main" id="{70CEFECC-C003-DE41-B362-DDC8CF42CFB3}"/>
              </a:ext>
            </a:extLst>
          </p:cNvPr>
          <p:cNvCxnSpPr>
            <a:cxnSpLocks/>
            <a:stCxn id="6" idx="1"/>
            <a:endCxn id="19" idx="2"/>
          </p:cNvCxnSpPr>
          <p:nvPr/>
        </p:nvCxnSpPr>
        <p:spPr>
          <a:xfrm rot="10800000" flipV="1">
            <a:off x="1956317" y="4848509"/>
            <a:ext cx="207191" cy="864970"/>
          </a:xfrm>
          <a:prstGeom prst="curvedConnector4">
            <a:avLst>
              <a:gd name="adj1" fmla="val 481705"/>
              <a:gd name="adj2" fmla="val 105000"/>
            </a:avLst>
          </a:prstGeom>
          <a:ln w="444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Curved Connector 31">
            <a:extLst>
              <a:ext uri="{FF2B5EF4-FFF2-40B4-BE49-F238E27FC236}">
                <a16:creationId xmlns:a16="http://schemas.microsoft.com/office/drawing/2014/main" id="{9BB030A0-2620-894E-89F8-EBA0505A7606}"/>
              </a:ext>
            </a:extLst>
          </p:cNvPr>
          <p:cNvCxnSpPr>
            <a:cxnSpLocks/>
            <a:stCxn id="6" idx="3"/>
          </p:cNvCxnSpPr>
          <p:nvPr/>
        </p:nvCxnSpPr>
        <p:spPr>
          <a:xfrm>
            <a:off x="5174674" y="4848509"/>
            <a:ext cx="1579145" cy="1159265"/>
          </a:xfrm>
          <a:prstGeom prst="curvedConnector3">
            <a:avLst>
              <a:gd name="adj1" fmla="val 50000"/>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41" name="Curved Connector 40">
            <a:extLst>
              <a:ext uri="{FF2B5EF4-FFF2-40B4-BE49-F238E27FC236}">
                <a16:creationId xmlns:a16="http://schemas.microsoft.com/office/drawing/2014/main" id="{FF0FF0A5-5873-574D-BD80-72EA5A975C3D}"/>
              </a:ext>
            </a:extLst>
          </p:cNvPr>
          <p:cNvCxnSpPr>
            <a:cxnSpLocks/>
            <a:stCxn id="9" idx="1"/>
            <a:endCxn id="17" idx="1"/>
          </p:cNvCxnSpPr>
          <p:nvPr/>
        </p:nvCxnSpPr>
        <p:spPr>
          <a:xfrm rot="10800000" flipV="1">
            <a:off x="6872062" y="4861364"/>
            <a:ext cx="454183" cy="1108937"/>
          </a:xfrm>
          <a:prstGeom prst="curvedConnector3">
            <a:avLst>
              <a:gd name="adj1" fmla="val 150332"/>
            </a:avLst>
          </a:prstGeom>
          <a:ln w="44450">
            <a:tailEnd type="triangle"/>
          </a:ln>
        </p:spPr>
        <p:style>
          <a:lnRef idx="1">
            <a:schemeClr val="accent1"/>
          </a:lnRef>
          <a:fillRef idx="0">
            <a:schemeClr val="accent1"/>
          </a:fillRef>
          <a:effectRef idx="0">
            <a:schemeClr val="accent1"/>
          </a:effectRef>
          <a:fontRef idx="minor">
            <a:schemeClr val="tx1"/>
          </a:fontRef>
        </p:style>
      </p:cxnSp>
      <p:sp>
        <p:nvSpPr>
          <p:cNvPr id="65" name="Title 1">
            <a:extLst>
              <a:ext uri="{FF2B5EF4-FFF2-40B4-BE49-F238E27FC236}">
                <a16:creationId xmlns:a16="http://schemas.microsoft.com/office/drawing/2014/main" id="{D5B62327-03B8-B443-9F00-2F92D302B11F}"/>
              </a:ext>
            </a:extLst>
          </p:cNvPr>
          <p:cNvSpPr txBox="1">
            <a:spLocks/>
          </p:cNvSpPr>
          <p:nvPr/>
        </p:nvSpPr>
        <p:spPr>
          <a:xfrm>
            <a:off x="71886" y="4605436"/>
            <a:ext cx="1413232" cy="50278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err="1">
                <a:solidFill>
                  <a:schemeClr val="bg2">
                    <a:lumMod val="50000"/>
                  </a:schemeClr>
                </a:solidFill>
              </a:rPr>
              <a:t>worksFor</a:t>
            </a:r>
            <a:endParaRPr lang="en-US" sz="2400" dirty="0">
              <a:solidFill>
                <a:schemeClr val="bg2">
                  <a:lumMod val="50000"/>
                </a:schemeClr>
              </a:solidFill>
            </a:endParaRPr>
          </a:p>
        </p:txBody>
      </p:sp>
      <p:sp>
        <p:nvSpPr>
          <p:cNvPr id="67" name="Title 1">
            <a:extLst>
              <a:ext uri="{FF2B5EF4-FFF2-40B4-BE49-F238E27FC236}">
                <a16:creationId xmlns:a16="http://schemas.microsoft.com/office/drawing/2014/main" id="{89E7B045-11CC-3F45-B3E1-70472A960921}"/>
              </a:ext>
            </a:extLst>
          </p:cNvPr>
          <p:cNvSpPr txBox="1">
            <a:spLocks/>
          </p:cNvSpPr>
          <p:nvPr/>
        </p:nvSpPr>
        <p:spPr>
          <a:xfrm>
            <a:off x="5571274" y="4597114"/>
            <a:ext cx="1413232" cy="50278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err="1">
                <a:solidFill>
                  <a:schemeClr val="bg2">
                    <a:lumMod val="50000"/>
                  </a:schemeClr>
                </a:solidFill>
              </a:rPr>
              <a:t>studentOf</a:t>
            </a:r>
            <a:endParaRPr lang="en-US" sz="2400" dirty="0">
              <a:solidFill>
                <a:schemeClr val="bg2">
                  <a:lumMod val="50000"/>
                </a:schemeClr>
              </a:solidFill>
            </a:endParaRPr>
          </a:p>
        </p:txBody>
      </p:sp>
      <p:sp>
        <p:nvSpPr>
          <p:cNvPr id="68" name="Title 1">
            <a:extLst>
              <a:ext uri="{FF2B5EF4-FFF2-40B4-BE49-F238E27FC236}">
                <a16:creationId xmlns:a16="http://schemas.microsoft.com/office/drawing/2014/main" id="{05EC9EDA-0682-FF40-9B65-22F675CB3ADC}"/>
              </a:ext>
            </a:extLst>
          </p:cNvPr>
          <p:cNvSpPr txBox="1">
            <a:spLocks/>
          </p:cNvSpPr>
          <p:nvPr/>
        </p:nvSpPr>
        <p:spPr>
          <a:xfrm>
            <a:off x="8920252" y="425835"/>
            <a:ext cx="3051926" cy="50278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solidFill>
                  <a:srgbClr val="FF0000"/>
                </a:solidFill>
              </a:rPr>
              <a:t>Soon on the market</a:t>
            </a:r>
          </a:p>
        </p:txBody>
      </p:sp>
      <p:cxnSp>
        <p:nvCxnSpPr>
          <p:cNvPr id="69" name="Curved Connector 68">
            <a:extLst>
              <a:ext uri="{FF2B5EF4-FFF2-40B4-BE49-F238E27FC236}">
                <a16:creationId xmlns:a16="http://schemas.microsoft.com/office/drawing/2014/main" id="{F076D1C4-AD8A-BA43-8B2D-D831BDB92FAC}"/>
              </a:ext>
            </a:extLst>
          </p:cNvPr>
          <p:cNvCxnSpPr>
            <a:cxnSpLocks/>
            <a:stCxn id="9" idx="3"/>
            <a:endCxn id="68" idx="1"/>
          </p:cNvCxnSpPr>
          <p:nvPr/>
        </p:nvCxnSpPr>
        <p:spPr>
          <a:xfrm flipH="1" flipV="1">
            <a:off x="8920252" y="677229"/>
            <a:ext cx="1060606" cy="4184136"/>
          </a:xfrm>
          <a:prstGeom prst="curvedConnector5">
            <a:avLst>
              <a:gd name="adj1" fmla="val -122915"/>
              <a:gd name="adj2" fmla="val 81649"/>
              <a:gd name="adj3" fmla="val 186798"/>
            </a:avLst>
          </a:prstGeom>
          <a:ln w="444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26920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p:bldP spid="67" grpId="0"/>
      <p:bldP spid="68"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D4B0C0-00B4-044B-B61F-93A9553BCD58}"/>
              </a:ext>
            </a:extLst>
          </p:cNvPr>
          <p:cNvSpPr>
            <a:spLocks noGrp="1"/>
          </p:cNvSpPr>
          <p:nvPr>
            <p:ph type="title"/>
          </p:nvPr>
        </p:nvSpPr>
        <p:spPr>
          <a:xfrm>
            <a:off x="183995" y="-106828"/>
            <a:ext cx="10515600" cy="1325563"/>
          </a:xfrm>
        </p:spPr>
        <p:txBody>
          <a:bodyPr/>
          <a:lstStyle/>
          <a:p>
            <a:r>
              <a:rPr lang="en-US" dirty="0"/>
              <a:t>Features of SARA</a:t>
            </a:r>
          </a:p>
        </p:txBody>
      </p:sp>
      <p:sp>
        <p:nvSpPr>
          <p:cNvPr id="7" name="Content Placeholder 2">
            <a:extLst>
              <a:ext uri="{FF2B5EF4-FFF2-40B4-BE49-F238E27FC236}">
                <a16:creationId xmlns:a16="http://schemas.microsoft.com/office/drawing/2014/main" id="{1751763F-BE1B-204D-A1FE-B5D7F0A813A9}"/>
              </a:ext>
            </a:extLst>
          </p:cNvPr>
          <p:cNvSpPr>
            <a:spLocks noGrp="1"/>
          </p:cNvSpPr>
          <p:nvPr>
            <p:ph idx="1"/>
          </p:nvPr>
        </p:nvSpPr>
        <p:spPr>
          <a:xfrm>
            <a:off x="183995" y="1690688"/>
            <a:ext cx="10515600" cy="4351338"/>
          </a:xfrm>
        </p:spPr>
        <p:txBody>
          <a:bodyPr/>
          <a:lstStyle/>
          <a:p>
            <a:r>
              <a:rPr lang="en-US" dirty="0">
                <a:solidFill>
                  <a:schemeClr val="bg1">
                    <a:lumMod val="65000"/>
                  </a:schemeClr>
                </a:solidFill>
              </a:rPr>
              <a:t>Hierarchical structure</a:t>
            </a:r>
          </a:p>
          <a:p>
            <a:r>
              <a:rPr lang="en-US" dirty="0">
                <a:solidFill>
                  <a:schemeClr val="bg1">
                    <a:lumMod val="65000"/>
                  </a:schemeClr>
                </a:solidFill>
              </a:rPr>
              <a:t>Numerical reasoning</a:t>
            </a:r>
          </a:p>
          <a:p>
            <a:r>
              <a:rPr lang="en-US" dirty="0">
                <a:solidFill>
                  <a:schemeClr val="bg1">
                    <a:lumMod val="65000"/>
                  </a:schemeClr>
                </a:solidFill>
              </a:rPr>
              <a:t>Cross-references</a:t>
            </a:r>
          </a:p>
        </p:txBody>
      </p:sp>
      <p:sp>
        <p:nvSpPr>
          <p:cNvPr id="8" name="Rectangle 7">
            <a:extLst>
              <a:ext uri="{FF2B5EF4-FFF2-40B4-BE49-F238E27FC236}">
                <a16:creationId xmlns:a16="http://schemas.microsoft.com/office/drawing/2014/main" id="{CDC3358E-9459-5649-A5AA-19437BE47A3F}"/>
              </a:ext>
            </a:extLst>
          </p:cNvPr>
          <p:cNvSpPr/>
          <p:nvPr/>
        </p:nvSpPr>
        <p:spPr>
          <a:xfrm>
            <a:off x="8948854" y="2087880"/>
            <a:ext cx="240866" cy="121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DC5859FE-D3B5-2F48-B228-D9DC78D9920B}"/>
              </a:ext>
            </a:extLst>
          </p:cNvPr>
          <p:cNvSpPr/>
          <p:nvPr/>
        </p:nvSpPr>
        <p:spPr>
          <a:xfrm>
            <a:off x="2713929" y="2926080"/>
            <a:ext cx="240866" cy="121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B17432EF-2A1F-CF42-92DB-6599DF70B04F}"/>
              </a:ext>
            </a:extLst>
          </p:cNvPr>
          <p:cNvSpPr/>
          <p:nvPr/>
        </p:nvSpPr>
        <p:spPr>
          <a:xfrm flipV="1">
            <a:off x="10083821" y="3663144"/>
            <a:ext cx="148856" cy="148856"/>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A135943-31DE-1946-AFE8-13085FFE0DAB}"/>
              </a:ext>
            </a:extLst>
          </p:cNvPr>
          <p:cNvSpPr/>
          <p:nvPr/>
        </p:nvSpPr>
        <p:spPr>
          <a:xfrm>
            <a:off x="4847807" y="429189"/>
            <a:ext cx="7344193" cy="5940088"/>
          </a:xfrm>
          <a:prstGeom prst="rect">
            <a:avLst/>
          </a:prstGeom>
        </p:spPr>
        <p:txBody>
          <a:bodyPr wrap="square">
            <a:spAutoFit/>
          </a:bodyPr>
          <a:lstStyle/>
          <a:p>
            <a:r>
              <a:rPr lang="en-US" sz="2000" dirty="0"/>
              <a:t>§2. Definitions and special rules</a:t>
            </a:r>
          </a:p>
          <a:p>
            <a:endParaRPr lang="en-US" sz="2000" dirty="0"/>
          </a:p>
          <a:p>
            <a:r>
              <a:rPr lang="en-US" sz="2000" dirty="0"/>
              <a:t>(a) Definition of surviving spouse</a:t>
            </a:r>
          </a:p>
          <a:p>
            <a:endParaRPr lang="en-US" sz="2000" dirty="0"/>
          </a:p>
          <a:p>
            <a:pPr lvl="1"/>
            <a:r>
              <a:rPr lang="en-US" sz="2000" dirty="0"/>
              <a:t>(1) In general</a:t>
            </a:r>
          </a:p>
          <a:p>
            <a:endParaRPr lang="en-US" sz="2000" dirty="0"/>
          </a:p>
          <a:p>
            <a:pPr lvl="1"/>
            <a:r>
              <a:rPr lang="en-US" sz="2000" dirty="0"/>
              <a:t>For purposes of section 1, the term "surviving spouse" means a taxpayer-</a:t>
            </a:r>
          </a:p>
          <a:p>
            <a:endParaRPr lang="en-US" sz="2000" dirty="0"/>
          </a:p>
          <a:p>
            <a:pPr lvl="2"/>
            <a:r>
              <a:rPr lang="en-US" sz="2000" dirty="0"/>
              <a:t>(A) whose spouse died during either of the two years immediately preceding the taxable year, and</a:t>
            </a:r>
          </a:p>
          <a:p>
            <a:endParaRPr lang="en-US" sz="2000" dirty="0"/>
          </a:p>
          <a:p>
            <a:pPr lvl="2"/>
            <a:r>
              <a:rPr lang="en-US" sz="2000" dirty="0"/>
              <a:t>(B) who maintains as his home a household which constitutes for the taxable year the principal place of abode (as a member of such household) of a dependent </a:t>
            </a:r>
          </a:p>
          <a:p>
            <a:pPr lvl="3"/>
            <a:r>
              <a:rPr lang="en-US" sz="2000" dirty="0"/>
              <a:t>(</a:t>
            </a:r>
            <a:r>
              <a:rPr lang="en-US" sz="2000" dirty="0" err="1"/>
              <a:t>i</a:t>
            </a:r>
            <a:r>
              <a:rPr lang="en-US" sz="2000" dirty="0"/>
              <a:t>) who (within the meaning of section 152) is a son, stepson, daughter, or stepdaughter of the taxpayer, and (ii) with respect to whom the taxpayer is entitled to a deduction for the taxable year under section 151.</a:t>
            </a:r>
          </a:p>
        </p:txBody>
      </p:sp>
    </p:spTree>
    <p:extLst>
      <p:ext uri="{BB962C8B-B14F-4D97-AF65-F5344CB8AC3E}">
        <p14:creationId xmlns:p14="http://schemas.microsoft.com/office/powerpoint/2010/main" val="29382595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D4B0C0-00B4-044B-B61F-93A9553BCD58}"/>
              </a:ext>
            </a:extLst>
          </p:cNvPr>
          <p:cNvSpPr>
            <a:spLocks noGrp="1"/>
          </p:cNvSpPr>
          <p:nvPr>
            <p:ph type="title"/>
          </p:nvPr>
        </p:nvSpPr>
        <p:spPr>
          <a:xfrm>
            <a:off x="183995" y="-106828"/>
            <a:ext cx="10515600" cy="1325563"/>
          </a:xfrm>
        </p:spPr>
        <p:txBody>
          <a:bodyPr/>
          <a:lstStyle/>
          <a:p>
            <a:r>
              <a:rPr lang="en-US" dirty="0"/>
              <a:t>Features of SARA</a:t>
            </a:r>
          </a:p>
        </p:txBody>
      </p:sp>
      <p:sp>
        <p:nvSpPr>
          <p:cNvPr id="7" name="Content Placeholder 2">
            <a:extLst>
              <a:ext uri="{FF2B5EF4-FFF2-40B4-BE49-F238E27FC236}">
                <a16:creationId xmlns:a16="http://schemas.microsoft.com/office/drawing/2014/main" id="{1751763F-BE1B-204D-A1FE-B5D7F0A813A9}"/>
              </a:ext>
            </a:extLst>
          </p:cNvPr>
          <p:cNvSpPr>
            <a:spLocks noGrp="1"/>
          </p:cNvSpPr>
          <p:nvPr>
            <p:ph idx="1"/>
          </p:nvPr>
        </p:nvSpPr>
        <p:spPr>
          <a:xfrm>
            <a:off x="183995" y="1690688"/>
            <a:ext cx="10515600" cy="4351338"/>
          </a:xfrm>
        </p:spPr>
        <p:txBody>
          <a:bodyPr/>
          <a:lstStyle/>
          <a:p>
            <a:r>
              <a:rPr lang="en-US" dirty="0">
                <a:solidFill>
                  <a:schemeClr val="bg1">
                    <a:lumMod val="65000"/>
                  </a:schemeClr>
                </a:solidFill>
              </a:rPr>
              <a:t>Hierarchical structure</a:t>
            </a:r>
          </a:p>
          <a:p>
            <a:r>
              <a:rPr lang="en-US" dirty="0">
                <a:solidFill>
                  <a:schemeClr val="bg1">
                    <a:lumMod val="65000"/>
                  </a:schemeClr>
                </a:solidFill>
              </a:rPr>
              <a:t>Numerical reasoning</a:t>
            </a:r>
          </a:p>
          <a:p>
            <a:r>
              <a:rPr lang="en-US" dirty="0">
                <a:solidFill>
                  <a:schemeClr val="bg1">
                    <a:lumMod val="65000"/>
                  </a:schemeClr>
                </a:solidFill>
              </a:rPr>
              <a:t>Cross-references</a:t>
            </a:r>
          </a:p>
          <a:p>
            <a:r>
              <a:rPr lang="en-US" dirty="0"/>
              <a:t>Common sense</a:t>
            </a:r>
          </a:p>
        </p:txBody>
      </p:sp>
      <p:sp>
        <p:nvSpPr>
          <p:cNvPr id="8" name="Rectangle 7">
            <a:extLst>
              <a:ext uri="{FF2B5EF4-FFF2-40B4-BE49-F238E27FC236}">
                <a16:creationId xmlns:a16="http://schemas.microsoft.com/office/drawing/2014/main" id="{CDC3358E-9459-5649-A5AA-19437BE47A3F}"/>
              </a:ext>
            </a:extLst>
          </p:cNvPr>
          <p:cNvSpPr/>
          <p:nvPr/>
        </p:nvSpPr>
        <p:spPr>
          <a:xfrm>
            <a:off x="8948854" y="2087880"/>
            <a:ext cx="240866" cy="121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DC5859FE-D3B5-2F48-B228-D9DC78D9920B}"/>
              </a:ext>
            </a:extLst>
          </p:cNvPr>
          <p:cNvSpPr/>
          <p:nvPr/>
        </p:nvSpPr>
        <p:spPr>
          <a:xfrm>
            <a:off x="2713929" y="2926080"/>
            <a:ext cx="240866" cy="121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B17432EF-2A1F-CF42-92DB-6599DF70B04F}"/>
              </a:ext>
            </a:extLst>
          </p:cNvPr>
          <p:cNvSpPr/>
          <p:nvPr/>
        </p:nvSpPr>
        <p:spPr>
          <a:xfrm flipV="1">
            <a:off x="10083821" y="3663144"/>
            <a:ext cx="148856" cy="148856"/>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A135943-31DE-1946-AFE8-13085FFE0DAB}"/>
              </a:ext>
            </a:extLst>
          </p:cNvPr>
          <p:cNvSpPr/>
          <p:nvPr/>
        </p:nvSpPr>
        <p:spPr>
          <a:xfrm>
            <a:off x="4847807" y="429189"/>
            <a:ext cx="7344193" cy="5940088"/>
          </a:xfrm>
          <a:prstGeom prst="rect">
            <a:avLst/>
          </a:prstGeom>
        </p:spPr>
        <p:txBody>
          <a:bodyPr wrap="square">
            <a:spAutoFit/>
          </a:bodyPr>
          <a:lstStyle/>
          <a:p>
            <a:r>
              <a:rPr lang="en-US" sz="2000" dirty="0"/>
              <a:t>§2. Definitions and special rules</a:t>
            </a:r>
          </a:p>
          <a:p>
            <a:endParaRPr lang="en-US" sz="2000" dirty="0"/>
          </a:p>
          <a:p>
            <a:r>
              <a:rPr lang="en-US" sz="2000" dirty="0"/>
              <a:t>(a) Definition of surviving spouse</a:t>
            </a:r>
          </a:p>
          <a:p>
            <a:endParaRPr lang="en-US" sz="2000" dirty="0"/>
          </a:p>
          <a:p>
            <a:pPr lvl="1"/>
            <a:r>
              <a:rPr lang="en-US" sz="2000" dirty="0"/>
              <a:t>(1) In general</a:t>
            </a:r>
          </a:p>
          <a:p>
            <a:endParaRPr lang="en-US" sz="2000" dirty="0"/>
          </a:p>
          <a:p>
            <a:pPr lvl="1"/>
            <a:r>
              <a:rPr lang="en-US" sz="2000" dirty="0"/>
              <a:t>For purposes of section 1, the term "surviving spouse" means a taxpayer-</a:t>
            </a:r>
          </a:p>
          <a:p>
            <a:endParaRPr lang="en-US" sz="2000" dirty="0"/>
          </a:p>
          <a:p>
            <a:pPr lvl="2"/>
            <a:r>
              <a:rPr lang="en-US" sz="2000" dirty="0"/>
              <a:t>(A) whose spouse died during either of the two years immediately preceding the taxable year, and</a:t>
            </a:r>
          </a:p>
          <a:p>
            <a:endParaRPr lang="en-US" sz="2000" dirty="0"/>
          </a:p>
          <a:p>
            <a:pPr lvl="2"/>
            <a:r>
              <a:rPr lang="en-US" sz="2000" dirty="0"/>
              <a:t>(B) who maintains as his home a household which constitutes for the taxable year the principal place of abode (as a member of such household) of a dependent </a:t>
            </a:r>
          </a:p>
          <a:p>
            <a:pPr lvl="3"/>
            <a:r>
              <a:rPr lang="en-US" sz="2000" dirty="0"/>
              <a:t>(</a:t>
            </a:r>
            <a:r>
              <a:rPr lang="en-US" sz="2000" dirty="0" err="1"/>
              <a:t>i</a:t>
            </a:r>
            <a:r>
              <a:rPr lang="en-US" sz="2000" dirty="0"/>
              <a:t>) who (within the meaning of section 152) is a son, stepson, daughter, or stepdaughter of the taxpayer, and (ii) with respect to whom the taxpayer is entitled to a deduction for the taxable year under section 151.</a:t>
            </a:r>
          </a:p>
        </p:txBody>
      </p:sp>
    </p:spTree>
    <p:extLst>
      <p:ext uri="{BB962C8B-B14F-4D97-AF65-F5344CB8AC3E}">
        <p14:creationId xmlns:p14="http://schemas.microsoft.com/office/powerpoint/2010/main" val="11278336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D4B0C0-00B4-044B-B61F-93A9553BCD58}"/>
              </a:ext>
            </a:extLst>
          </p:cNvPr>
          <p:cNvSpPr>
            <a:spLocks noGrp="1"/>
          </p:cNvSpPr>
          <p:nvPr>
            <p:ph type="title"/>
          </p:nvPr>
        </p:nvSpPr>
        <p:spPr>
          <a:xfrm>
            <a:off x="183995" y="-106828"/>
            <a:ext cx="10515600" cy="1325563"/>
          </a:xfrm>
        </p:spPr>
        <p:txBody>
          <a:bodyPr/>
          <a:lstStyle/>
          <a:p>
            <a:r>
              <a:rPr lang="en-US" dirty="0"/>
              <a:t>Features of SARA</a:t>
            </a:r>
          </a:p>
        </p:txBody>
      </p:sp>
      <p:sp>
        <p:nvSpPr>
          <p:cNvPr id="7" name="Content Placeholder 2">
            <a:extLst>
              <a:ext uri="{FF2B5EF4-FFF2-40B4-BE49-F238E27FC236}">
                <a16:creationId xmlns:a16="http://schemas.microsoft.com/office/drawing/2014/main" id="{1751763F-BE1B-204D-A1FE-B5D7F0A813A9}"/>
              </a:ext>
            </a:extLst>
          </p:cNvPr>
          <p:cNvSpPr>
            <a:spLocks noGrp="1"/>
          </p:cNvSpPr>
          <p:nvPr>
            <p:ph idx="1"/>
          </p:nvPr>
        </p:nvSpPr>
        <p:spPr>
          <a:xfrm>
            <a:off x="183995" y="1690688"/>
            <a:ext cx="10515600" cy="4351338"/>
          </a:xfrm>
        </p:spPr>
        <p:txBody>
          <a:bodyPr/>
          <a:lstStyle/>
          <a:p>
            <a:r>
              <a:rPr lang="en-US" dirty="0">
                <a:solidFill>
                  <a:schemeClr val="bg1">
                    <a:lumMod val="65000"/>
                  </a:schemeClr>
                </a:solidFill>
              </a:rPr>
              <a:t>Hierarchical structure</a:t>
            </a:r>
          </a:p>
          <a:p>
            <a:r>
              <a:rPr lang="en-US" dirty="0">
                <a:solidFill>
                  <a:schemeClr val="bg1">
                    <a:lumMod val="65000"/>
                  </a:schemeClr>
                </a:solidFill>
              </a:rPr>
              <a:t>Numerical reasoning</a:t>
            </a:r>
          </a:p>
          <a:p>
            <a:r>
              <a:rPr lang="en-US" dirty="0">
                <a:solidFill>
                  <a:schemeClr val="bg1">
                    <a:lumMod val="65000"/>
                  </a:schemeClr>
                </a:solidFill>
              </a:rPr>
              <a:t>Cross-references</a:t>
            </a:r>
          </a:p>
          <a:p>
            <a:r>
              <a:rPr lang="en-US" dirty="0"/>
              <a:t>Common sense</a:t>
            </a:r>
          </a:p>
        </p:txBody>
      </p:sp>
      <p:sp>
        <p:nvSpPr>
          <p:cNvPr id="8" name="Rectangle 7">
            <a:extLst>
              <a:ext uri="{FF2B5EF4-FFF2-40B4-BE49-F238E27FC236}">
                <a16:creationId xmlns:a16="http://schemas.microsoft.com/office/drawing/2014/main" id="{CDC3358E-9459-5649-A5AA-19437BE47A3F}"/>
              </a:ext>
            </a:extLst>
          </p:cNvPr>
          <p:cNvSpPr/>
          <p:nvPr/>
        </p:nvSpPr>
        <p:spPr>
          <a:xfrm>
            <a:off x="8948854" y="2087880"/>
            <a:ext cx="240866" cy="121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DC5859FE-D3B5-2F48-B228-D9DC78D9920B}"/>
              </a:ext>
            </a:extLst>
          </p:cNvPr>
          <p:cNvSpPr/>
          <p:nvPr/>
        </p:nvSpPr>
        <p:spPr>
          <a:xfrm>
            <a:off x="2713929" y="2926080"/>
            <a:ext cx="240866" cy="121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Curved Connector 18">
            <a:extLst>
              <a:ext uri="{FF2B5EF4-FFF2-40B4-BE49-F238E27FC236}">
                <a16:creationId xmlns:a16="http://schemas.microsoft.com/office/drawing/2014/main" id="{AA3EB856-2E04-FC49-BFF5-E47BCF27E5CA}"/>
              </a:ext>
            </a:extLst>
          </p:cNvPr>
          <p:cNvCxnSpPr>
            <a:cxnSpLocks/>
          </p:cNvCxnSpPr>
          <p:nvPr/>
        </p:nvCxnSpPr>
        <p:spPr>
          <a:xfrm>
            <a:off x="2590800" y="3429000"/>
            <a:ext cx="3606800" cy="2082800"/>
          </a:xfrm>
          <a:prstGeom prst="curvedConnector3">
            <a:avLst>
              <a:gd name="adj1" fmla="val 50000"/>
            </a:avLst>
          </a:prstGeom>
          <a:ln w="7302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B17432EF-2A1F-CF42-92DB-6599DF70B04F}"/>
              </a:ext>
            </a:extLst>
          </p:cNvPr>
          <p:cNvSpPr/>
          <p:nvPr/>
        </p:nvSpPr>
        <p:spPr>
          <a:xfrm flipV="1">
            <a:off x="10083821" y="3663144"/>
            <a:ext cx="148856" cy="148856"/>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A135943-31DE-1946-AFE8-13085FFE0DAB}"/>
              </a:ext>
            </a:extLst>
          </p:cNvPr>
          <p:cNvSpPr/>
          <p:nvPr/>
        </p:nvSpPr>
        <p:spPr>
          <a:xfrm>
            <a:off x="4847807" y="429189"/>
            <a:ext cx="7344193" cy="5940088"/>
          </a:xfrm>
          <a:prstGeom prst="rect">
            <a:avLst/>
          </a:prstGeom>
        </p:spPr>
        <p:txBody>
          <a:bodyPr wrap="square">
            <a:spAutoFit/>
          </a:bodyPr>
          <a:lstStyle/>
          <a:p>
            <a:r>
              <a:rPr lang="en-US" sz="2000" dirty="0"/>
              <a:t>§2. Definitions and special rules</a:t>
            </a:r>
          </a:p>
          <a:p>
            <a:endParaRPr lang="en-US" sz="2000" dirty="0"/>
          </a:p>
          <a:p>
            <a:r>
              <a:rPr lang="en-US" sz="2000" dirty="0"/>
              <a:t>(a) Definition of surviving spouse</a:t>
            </a:r>
          </a:p>
          <a:p>
            <a:endParaRPr lang="en-US" sz="2000" dirty="0"/>
          </a:p>
          <a:p>
            <a:pPr lvl="1"/>
            <a:r>
              <a:rPr lang="en-US" sz="2000" dirty="0"/>
              <a:t>(1) In general</a:t>
            </a:r>
          </a:p>
          <a:p>
            <a:endParaRPr lang="en-US" sz="2000" dirty="0"/>
          </a:p>
          <a:p>
            <a:pPr lvl="1"/>
            <a:r>
              <a:rPr lang="en-US" sz="2000" dirty="0"/>
              <a:t>For purposes of section 1, the term "surviving spouse" means a taxpayer-</a:t>
            </a:r>
          </a:p>
          <a:p>
            <a:endParaRPr lang="en-US" sz="2000" dirty="0"/>
          </a:p>
          <a:p>
            <a:pPr lvl="2"/>
            <a:r>
              <a:rPr lang="en-US" sz="2000" dirty="0"/>
              <a:t>(A) whose spouse died during either of the two years immediately preceding the taxable year, and</a:t>
            </a:r>
          </a:p>
          <a:p>
            <a:endParaRPr lang="en-US" sz="2000" dirty="0"/>
          </a:p>
          <a:p>
            <a:pPr lvl="2"/>
            <a:r>
              <a:rPr lang="en-US" sz="2000" dirty="0"/>
              <a:t>(B) who maintains as his home a household which constitutes for the taxable year the principal place of abode (as a member of such household) of a dependent </a:t>
            </a:r>
          </a:p>
          <a:p>
            <a:pPr lvl="3"/>
            <a:r>
              <a:rPr lang="en-US" sz="2000" dirty="0"/>
              <a:t>(</a:t>
            </a:r>
            <a:r>
              <a:rPr lang="en-US" sz="2000" dirty="0" err="1"/>
              <a:t>i</a:t>
            </a:r>
            <a:r>
              <a:rPr lang="en-US" sz="2000" dirty="0"/>
              <a:t>) who (within the meaning of section 152) </a:t>
            </a:r>
            <a:r>
              <a:rPr lang="en-US" sz="2000" dirty="0">
                <a:highlight>
                  <a:srgbClr val="00FF00"/>
                </a:highlight>
              </a:rPr>
              <a:t>is a son, stepson, daughter, or stepdaughter</a:t>
            </a:r>
            <a:r>
              <a:rPr lang="en-US" sz="2000" dirty="0"/>
              <a:t> of the taxpayer, and (ii) with respect to whom the taxpayer is entitled to a deduction for the taxable year under section 151.</a:t>
            </a:r>
          </a:p>
        </p:txBody>
      </p:sp>
    </p:spTree>
    <p:extLst>
      <p:ext uri="{BB962C8B-B14F-4D97-AF65-F5344CB8AC3E}">
        <p14:creationId xmlns:p14="http://schemas.microsoft.com/office/powerpoint/2010/main" val="16384679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D4B0C0-00B4-044B-B61F-93A9553BCD58}"/>
              </a:ext>
            </a:extLst>
          </p:cNvPr>
          <p:cNvSpPr>
            <a:spLocks noGrp="1"/>
          </p:cNvSpPr>
          <p:nvPr>
            <p:ph type="title"/>
          </p:nvPr>
        </p:nvSpPr>
        <p:spPr>
          <a:xfrm>
            <a:off x="183995" y="-106828"/>
            <a:ext cx="10515600" cy="1325563"/>
          </a:xfrm>
        </p:spPr>
        <p:txBody>
          <a:bodyPr/>
          <a:lstStyle/>
          <a:p>
            <a:r>
              <a:rPr lang="en-US" dirty="0"/>
              <a:t>Features of SARA</a:t>
            </a:r>
          </a:p>
        </p:txBody>
      </p:sp>
      <p:sp>
        <p:nvSpPr>
          <p:cNvPr id="7" name="Content Placeholder 2">
            <a:extLst>
              <a:ext uri="{FF2B5EF4-FFF2-40B4-BE49-F238E27FC236}">
                <a16:creationId xmlns:a16="http://schemas.microsoft.com/office/drawing/2014/main" id="{1751763F-BE1B-204D-A1FE-B5D7F0A813A9}"/>
              </a:ext>
            </a:extLst>
          </p:cNvPr>
          <p:cNvSpPr>
            <a:spLocks noGrp="1"/>
          </p:cNvSpPr>
          <p:nvPr>
            <p:ph idx="1"/>
          </p:nvPr>
        </p:nvSpPr>
        <p:spPr>
          <a:xfrm>
            <a:off x="183995" y="1690688"/>
            <a:ext cx="10515600" cy="4351338"/>
          </a:xfrm>
        </p:spPr>
        <p:txBody>
          <a:bodyPr/>
          <a:lstStyle/>
          <a:p>
            <a:r>
              <a:rPr lang="en-US" dirty="0">
                <a:solidFill>
                  <a:schemeClr val="bg1">
                    <a:lumMod val="65000"/>
                  </a:schemeClr>
                </a:solidFill>
              </a:rPr>
              <a:t>Hierarchical structure</a:t>
            </a:r>
          </a:p>
          <a:p>
            <a:r>
              <a:rPr lang="en-US" dirty="0">
                <a:solidFill>
                  <a:schemeClr val="bg1">
                    <a:lumMod val="65000"/>
                  </a:schemeClr>
                </a:solidFill>
              </a:rPr>
              <a:t>Numerical reasoning</a:t>
            </a:r>
          </a:p>
          <a:p>
            <a:r>
              <a:rPr lang="en-US" dirty="0">
                <a:solidFill>
                  <a:schemeClr val="bg1">
                    <a:lumMod val="65000"/>
                  </a:schemeClr>
                </a:solidFill>
              </a:rPr>
              <a:t>Cross-references</a:t>
            </a:r>
          </a:p>
          <a:p>
            <a:r>
              <a:rPr lang="en-US" dirty="0">
                <a:solidFill>
                  <a:schemeClr val="bg1">
                    <a:lumMod val="65000"/>
                  </a:schemeClr>
                </a:solidFill>
              </a:rPr>
              <a:t>Common sense</a:t>
            </a:r>
          </a:p>
        </p:txBody>
      </p:sp>
      <p:sp>
        <p:nvSpPr>
          <p:cNvPr id="8" name="Rectangle 7">
            <a:extLst>
              <a:ext uri="{FF2B5EF4-FFF2-40B4-BE49-F238E27FC236}">
                <a16:creationId xmlns:a16="http://schemas.microsoft.com/office/drawing/2014/main" id="{CDC3358E-9459-5649-A5AA-19437BE47A3F}"/>
              </a:ext>
            </a:extLst>
          </p:cNvPr>
          <p:cNvSpPr/>
          <p:nvPr/>
        </p:nvSpPr>
        <p:spPr>
          <a:xfrm>
            <a:off x="8948854" y="2087880"/>
            <a:ext cx="240866" cy="121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DC5859FE-D3B5-2F48-B228-D9DC78D9920B}"/>
              </a:ext>
            </a:extLst>
          </p:cNvPr>
          <p:cNvSpPr/>
          <p:nvPr/>
        </p:nvSpPr>
        <p:spPr>
          <a:xfrm>
            <a:off x="2713929" y="2926080"/>
            <a:ext cx="240866" cy="121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B17432EF-2A1F-CF42-92DB-6599DF70B04F}"/>
              </a:ext>
            </a:extLst>
          </p:cNvPr>
          <p:cNvSpPr/>
          <p:nvPr/>
        </p:nvSpPr>
        <p:spPr>
          <a:xfrm flipV="1">
            <a:off x="10083821" y="3663144"/>
            <a:ext cx="148856" cy="148856"/>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A135943-31DE-1946-AFE8-13085FFE0DAB}"/>
              </a:ext>
            </a:extLst>
          </p:cNvPr>
          <p:cNvSpPr/>
          <p:nvPr/>
        </p:nvSpPr>
        <p:spPr>
          <a:xfrm>
            <a:off x="4847807" y="429189"/>
            <a:ext cx="7344193" cy="6555641"/>
          </a:xfrm>
          <a:prstGeom prst="rect">
            <a:avLst/>
          </a:prstGeom>
        </p:spPr>
        <p:txBody>
          <a:bodyPr wrap="square">
            <a:spAutoFit/>
          </a:bodyPr>
          <a:lstStyle/>
          <a:p>
            <a:r>
              <a:rPr lang="en-US" sz="2000" dirty="0"/>
              <a:t>§2. Definitions and special rules</a:t>
            </a:r>
          </a:p>
          <a:p>
            <a:endParaRPr lang="en-US" sz="2000" dirty="0"/>
          </a:p>
          <a:p>
            <a:r>
              <a:rPr lang="en-US" sz="2000" dirty="0"/>
              <a:t>(a) Definition of surviving spouse</a:t>
            </a:r>
          </a:p>
          <a:p>
            <a:endParaRPr lang="en-US" sz="2000" dirty="0"/>
          </a:p>
          <a:p>
            <a:pPr lvl="1"/>
            <a:r>
              <a:rPr lang="en-US" sz="2000" dirty="0"/>
              <a:t>(1) In general</a:t>
            </a:r>
          </a:p>
          <a:p>
            <a:endParaRPr lang="en-US" sz="2000" dirty="0"/>
          </a:p>
          <a:p>
            <a:pPr lvl="1"/>
            <a:r>
              <a:rPr lang="en-US" sz="2000" dirty="0"/>
              <a:t>For purposes of section 1, the term "surviving spouse" means a taxpayer-</a:t>
            </a:r>
          </a:p>
          <a:p>
            <a:endParaRPr lang="en-US" sz="2000" dirty="0"/>
          </a:p>
          <a:p>
            <a:pPr lvl="2"/>
            <a:r>
              <a:rPr lang="en-US" sz="2000" dirty="0"/>
              <a:t>(A) whose spouse died during either of the two years immediately preceding the taxable year, and</a:t>
            </a:r>
          </a:p>
          <a:p>
            <a:endParaRPr lang="en-US" sz="2000" dirty="0"/>
          </a:p>
          <a:p>
            <a:pPr lvl="2"/>
            <a:r>
              <a:rPr lang="en-US" sz="2000" dirty="0"/>
              <a:t>(B) who maintains as his home a household which constitutes for the taxable year the principal place of abode (as a member of such household) of a dependent</a:t>
            </a:r>
          </a:p>
          <a:p>
            <a:pPr lvl="3"/>
            <a:r>
              <a:rPr lang="en-US" sz="2000" dirty="0"/>
              <a:t>[…]</a:t>
            </a:r>
          </a:p>
          <a:p>
            <a:pPr lvl="2"/>
            <a:r>
              <a:rPr lang="en-US" sz="2000" dirty="0"/>
              <a:t>For purposes of this paragraph, an individual shall be considered as maintaining a household only if over half of the cost of maintaining the household during the taxable year is furnished by such individual.</a:t>
            </a:r>
          </a:p>
          <a:p>
            <a:pPr lvl="3"/>
            <a:endParaRPr lang="en-US" sz="2000" dirty="0"/>
          </a:p>
        </p:txBody>
      </p:sp>
    </p:spTree>
    <p:extLst>
      <p:ext uri="{BB962C8B-B14F-4D97-AF65-F5344CB8AC3E}">
        <p14:creationId xmlns:p14="http://schemas.microsoft.com/office/powerpoint/2010/main" val="38952384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D4B0C0-00B4-044B-B61F-93A9553BCD58}"/>
              </a:ext>
            </a:extLst>
          </p:cNvPr>
          <p:cNvSpPr>
            <a:spLocks noGrp="1"/>
          </p:cNvSpPr>
          <p:nvPr>
            <p:ph type="title"/>
          </p:nvPr>
        </p:nvSpPr>
        <p:spPr>
          <a:xfrm>
            <a:off x="183995" y="-106828"/>
            <a:ext cx="10515600" cy="1325563"/>
          </a:xfrm>
        </p:spPr>
        <p:txBody>
          <a:bodyPr/>
          <a:lstStyle/>
          <a:p>
            <a:r>
              <a:rPr lang="en-US" dirty="0"/>
              <a:t>Features of SARA</a:t>
            </a:r>
          </a:p>
        </p:txBody>
      </p:sp>
      <p:sp>
        <p:nvSpPr>
          <p:cNvPr id="7" name="Content Placeholder 2">
            <a:extLst>
              <a:ext uri="{FF2B5EF4-FFF2-40B4-BE49-F238E27FC236}">
                <a16:creationId xmlns:a16="http://schemas.microsoft.com/office/drawing/2014/main" id="{1751763F-BE1B-204D-A1FE-B5D7F0A813A9}"/>
              </a:ext>
            </a:extLst>
          </p:cNvPr>
          <p:cNvSpPr>
            <a:spLocks noGrp="1"/>
          </p:cNvSpPr>
          <p:nvPr>
            <p:ph idx="1"/>
          </p:nvPr>
        </p:nvSpPr>
        <p:spPr>
          <a:xfrm>
            <a:off x="183995" y="1690688"/>
            <a:ext cx="10515600" cy="4351338"/>
          </a:xfrm>
        </p:spPr>
        <p:txBody>
          <a:bodyPr/>
          <a:lstStyle/>
          <a:p>
            <a:r>
              <a:rPr lang="en-US" dirty="0">
                <a:solidFill>
                  <a:schemeClr val="bg1">
                    <a:lumMod val="65000"/>
                  </a:schemeClr>
                </a:solidFill>
              </a:rPr>
              <a:t>Hierarchical structure</a:t>
            </a:r>
          </a:p>
          <a:p>
            <a:r>
              <a:rPr lang="en-US" dirty="0">
                <a:solidFill>
                  <a:schemeClr val="bg1">
                    <a:lumMod val="65000"/>
                  </a:schemeClr>
                </a:solidFill>
              </a:rPr>
              <a:t>Numerical reasoning</a:t>
            </a:r>
          </a:p>
          <a:p>
            <a:r>
              <a:rPr lang="en-US" dirty="0">
                <a:solidFill>
                  <a:schemeClr val="bg1">
                    <a:lumMod val="65000"/>
                  </a:schemeClr>
                </a:solidFill>
              </a:rPr>
              <a:t>Cross-references</a:t>
            </a:r>
          </a:p>
          <a:p>
            <a:r>
              <a:rPr lang="en-US" dirty="0">
                <a:solidFill>
                  <a:schemeClr val="bg1">
                    <a:lumMod val="65000"/>
                  </a:schemeClr>
                </a:solidFill>
              </a:rPr>
              <a:t>Common sense</a:t>
            </a:r>
          </a:p>
          <a:p>
            <a:r>
              <a:rPr lang="en-US" dirty="0"/>
              <a:t>Temporal reasoning</a:t>
            </a:r>
          </a:p>
        </p:txBody>
      </p:sp>
      <p:sp>
        <p:nvSpPr>
          <p:cNvPr id="8" name="Rectangle 7">
            <a:extLst>
              <a:ext uri="{FF2B5EF4-FFF2-40B4-BE49-F238E27FC236}">
                <a16:creationId xmlns:a16="http://schemas.microsoft.com/office/drawing/2014/main" id="{CDC3358E-9459-5649-A5AA-19437BE47A3F}"/>
              </a:ext>
            </a:extLst>
          </p:cNvPr>
          <p:cNvSpPr/>
          <p:nvPr/>
        </p:nvSpPr>
        <p:spPr>
          <a:xfrm>
            <a:off x="8948854" y="2087880"/>
            <a:ext cx="240866" cy="121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DC5859FE-D3B5-2F48-B228-D9DC78D9920B}"/>
              </a:ext>
            </a:extLst>
          </p:cNvPr>
          <p:cNvSpPr/>
          <p:nvPr/>
        </p:nvSpPr>
        <p:spPr>
          <a:xfrm>
            <a:off x="2713929" y="2926080"/>
            <a:ext cx="240866" cy="121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B17432EF-2A1F-CF42-92DB-6599DF70B04F}"/>
              </a:ext>
            </a:extLst>
          </p:cNvPr>
          <p:cNvSpPr/>
          <p:nvPr/>
        </p:nvSpPr>
        <p:spPr>
          <a:xfrm flipV="1">
            <a:off x="10083821" y="3663144"/>
            <a:ext cx="148856" cy="148856"/>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A135943-31DE-1946-AFE8-13085FFE0DAB}"/>
              </a:ext>
            </a:extLst>
          </p:cNvPr>
          <p:cNvSpPr/>
          <p:nvPr/>
        </p:nvSpPr>
        <p:spPr>
          <a:xfrm>
            <a:off x="4847807" y="429189"/>
            <a:ext cx="7344193" cy="6555641"/>
          </a:xfrm>
          <a:prstGeom prst="rect">
            <a:avLst/>
          </a:prstGeom>
        </p:spPr>
        <p:txBody>
          <a:bodyPr wrap="square">
            <a:spAutoFit/>
          </a:bodyPr>
          <a:lstStyle/>
          <a:p>
            <a:r>
              <a:rPr lang="en-US" sz="2000" dirty="0"/>
              <a:t>§2. Definitions and special rules</a:t>
            </a:r>
          </a:p>
          <a:p>
            <a:endParaRPr lang="en-US" sz="2000" dirty="0"/>
          </a:p>
          <a:p>
            <a:r>
              <a:rPr lang="en-US" sz="2000" dirty="0"/>
              <a:t>(a) Definition of surviving spouse</a:t>
            </a:r>
          </a:p>
          <a:p>
            <a:endParaRPr lang="en-US" sz="2000" dirty="0"/>
          </a:p>
          <a:p>
            <a:pPr lvl="1"/>
            <a:r>
              <a:rPr lang="en-US" sz="2000" dirty="0"/>
              <a:t>(1) In general</a:t>
            </a:r>
          </a:p>
          <a:p>
            <a:endParaRPr lang="en-US" sz="2000" dirty="0"/>
          </a:p>
          <a:p>
            <a:pPr lvl="1"/>
            <a:r>
              <a:rPr lang="en-US" sz="2000" dirty="0"/>
              <a:t>For purposes of section 1, the term "surviving spouse" means a taxpayer-</a:t>
            </a:r>
          </a:p>
          <a:p>
            <a:endParaRPr lang="en-US" sz="2000" dirty="0"/>
          </a:p>
          <a:p>
            <a:pPr lvl="2"/>
            <a:r>
              <a:rPr lang="en-US" sz="2000" dirty="0"/>
              <a:t>(A) whose spouse died </a:t>
            </a:r>
            <a:r>
              <a:rPr lang="en-US" sz="2000" dirty="0">
                <a:highlight>
                  <a:srgbClr val="FFFF00"/>
                </a:highlight>
              </a:rPr>
              <a:t>during either of the two years immediately preceding the taxable year</a:t>
            </a:r>
            <a:r>
              <a:rPr lang="en-US" sz="2000" dirty="0"/>
              <a:t>, and</a:t>
            </a:r>
          </a:p>
          <a:p>
            <a:endParaRPr lang="en-US" sz="2000" dirty="0"/>
          </a:p>
          <a:p>
            <a:pPr lvl="2"/>
            <a:r>
              <a:rPr lang="en-US" sz="2000" dirty="0"/>
              <a:t>(B) who maintains as his home a household which constitutes for the taxable year the principal place of abode (as a member of such household) of a dependent</a:t>
            </a:r>
          </a:p>
          <a:p>
            <a:pPr lvl="3"/>
            <a:r>
              <a:rPr lang="en-US" sz="2000" dirty="0"/>
              <a:t>[…]</a:t>
            </a:r>
          </a:p>
          <a:p>
            <a:pPr lvl="2"/>
            <a:r>
              <a:rPr lang="en-US" sz="2000" dirty="0"/>
              <a:t>For purposes of this paragraph, an individual shall be considered as maintaining a household only if </a:t>
            </a:r>
            <a:r>
              <a:rPr lang="en-US" sz="2000" dirty="0">
                <a:highlight>
                  <a:srgbClr val="FFFF00"/>
                </a:highlight>
              </a:rPr>
              <a:t>over half of the cost of maintaining the household during the taxable year</a:t>
            </a:r>
            <a:r>
              <a:rPr lang="en-US" sz="2000" dirty="0"/>
              <a:t> is furnished by such individual.</a:t>
            </a:r>
          </a:p>
          <a:p>
            <a:pPr lvl="3"/>
            <a:endParaRPr lang="en-US" sz="2000" dirty="0"/>
          </a:p>
        </p:txBody>
      </p:sp>
      <p:cxnSp>
        <p:nvCxnSpPr>
          <p:cNvPr id="9" name="Curved Connector 8">
            <a:extLst>
              <a:ext uri="{FF2B5EF4-FFF2-40B4-BE49-F238E27FC236}">
                <a16:creationId xmlns:a16="http://schemas.microsoft.com/office/drawing/2014/main" id="{A1B8954B-9643-824D-A375-EEE5EFFDC939}"/>
              </a:ext>
            </a:extLst>
          </p:cNvPr>
          <p:cNvCxnSpPr>
            <a:cxnSpLocks/>
            <a:endCxn id="3" idx="0"/>
          </p:cNvCxnSpPr>
          <p:nvPr/>
        </p:nvCxnSpPr>
        <p:spPr>
          <a:xfrm flipV="1">
            <a:off x="3187700" y="3143250"/>
            <a:ext cx="6125427" cy="857250"/>
          </a:xfrm>
          <a:prstGeom prst="curvedConnector4">
            <a:avLst>
              <a:gd name="adj1" fmla="val 37021"/>
              <a:gd name="adj2" fmla="val 126667"/>
            </a:avLst>
          </a:prstGeom>
          <a:ln w="73025">
            <a:solidFill>
              <a:schemeClr val="accent4">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urved Connector 10">
            <a:extLst>
              <a:ext uri="{FF2B5EF4-FFF2-40B4-BE49-F238E27FC236}">
                <a16:creationId xmlns:a16="http://schemas.microsoft.com/office/drawing/2014/main" id="{6CE96010-CDB3-2948-985C-7ED9321339EA}"/>
              </a:ext>
            </a:extLst>
          </p:cNvPr>
          <p:cNvCxnSpPr>
            <a:cxnSpLocks/>
            <a:endCxn id="13" idx="2"/>
          </p:cNvCxnSpPr>
          <p:nvPr/>
        </p:nvCxnSpPr>
        <p:spPr>
          <a:xfrm>
            <a:off x="3187700" y="4000500"/>
            <a:ext cx="2537460" cy="2256862"/>
          </a:xfrm>
          <a:prstGeom prst="curvedConnector3">
            <a:avLst>
              <a:gd name="adj1" fmla="val 50000"/>
            </a:avLst>
          </a:prstGeom>
          <a:ln w="73025">
            <a:solidFill>
              <a:schemeClr val="accent4">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 name="Oval 2">
            <a:extLst>
              <a:ext uri="{FF2B5EF4-FFF2-40B4-BE49-F238E27FC236}">
                <a16:creationId xmlns:a16="http://schemas.microsoft.com/office/drawing/2014/main" id="{B19598F1-68A7-674D-9D77-D2AB4BE41717}"/>
              </a:ext>
            </a:extLst>
          </p:cNvPr>
          <p:cNvSpPr/>
          <p:nvPr/>
        </p:nvSpPr>
        <p:spPr>
          <a:xfrm>
            <a:off x="9069287" y="3143250"/>
            <a:ext cx="487680" cy="3810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DDC34A97-D4CD-DA44-A2CD-594760470411}"/>
              </a:ext>
            </a:extLst>
          </p:cNvPr>
          <p:cNvSpPr/>
          <p:nvPr/>
        </p:nvSpPr>
        <p:spPr>
          <a:xfrm>
            <a:off x="5725160" y="6066862"/>
            <a:ext cx="487680" cy="3810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643055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D4B0C0-00B4-044B-B61F-93A9553BCD58}"/>
              </a:ext>
            </a:extLst>
          </p:cNvPr>
          <p:cNvSpPr>
            <a:spLocks noGrp="1"/>
          </p:cNvSpPr>
          <p:nvPr>
            <p:ph type="title"/>
          </p:nvPr>
        </p:nvSpPr>
        <p:spPr>
          <a:xfrm>
            <a:off x="183995" y="-106828"/>
            <a:ext cx="10515600" cy="1325563"/>
          </a:xfrm>
        </p:spPr>
        <p:txBody>
          <a:bodyPr/>
          <a:lstStyle/>
          <a:p>
            <a:r>
              <a:rPr lang="en-US" dirty="0"/>
              <a:t>Features of SARA</a:t>
            </a:r>
          </a:p>
        </p:txBody>
      </p:sp>
      <p:sp>
        <p:nvSpPr>
          <p:cNvPr id="7" name="Content Placeholder 2">
            <a:extLst>
              <a:ext uri="{FF2B5EF4-FFF2-40B4-BE49-F238E27FC236}">
                <a16:creationId xmlns:a16="http://schemas.microsoft.com/office/drawing/2014/main" id="{1751763F-BE1B-204D-A1FE-B5D7F0A813A9}"/>
              </a:ext>
            </a:extLst>
          </p:cNvPr>
          <p:cNvSpPr>
            <a:spLocks noGrp="1"/>
          </p:cNvSpPr>
          <p:nvPr>
            <p:ph idx="1"/>
          </p:nvPr>
        </p:nvSpPr>
        <p:spPr>
          <a:xfrm>
            <a:off x="183995" y="1690688"/>
            <a:ext cx="10515600" cy="4351338"/>
          </a:xfrm>
        </p:spPr>
        <p:txBody>
          <a:bodyPr/>
          <a:lstStyle/>
          <a:p>
            <a:r>
              <a:rPr lang="en-US" dirty="0">
                <a:solidFill>
                  <a:schemeClr val="bg1">
                    <a:lumMod val="65000"/>
                  </a:schemeClr>
                </a:solidFill>
              </a:rPr>
              <a:t>Hierarchical structure</a:t>
            </a:r>
          </a:p>
          <a:p>
            <a:r>
              <a:rPr lang="en-US" dirty="0">
                <a:solidFill>
                  <a:schemeClr val="bg1">
                    <a:lumMod val="65000"/>
                  </a:schemeClr>
                </a:solidFill>
              </a:rPr>
              <a:t>Numerical reasoning</a:t>
            </a:r>
          </a:p>
          <a:p>
            <a:r>
              <a:rPr lang="en-US" dirty="0">
                <a:solidFill>
                  <a:schemeClr val="bg1">
                    <a:lumMod val="65000"/>
                  </a:schemeClr>
                </a:solidFill>
              </a:rPr>
              <a:t>Cross-references</a:t>
            </a:r>
          </a:p>
          <a:p>
            <a:r>
              <a:rPr lang="en-US" dirty="0">
                <a:solidFill>
                  <a:schemeClr val="bg1">
                    <a:lumMod val="65000"/>
                  </a:schemeClr>
                </a:solidFill>
              </a:rPr>
              <a:t>Common sense</a:t>
            </a:r>
          </a:p>
          <a:p>
            <a:r>
              <a:rPr lang="en-US" dirty="0">
                <a:solidFill>
                  <a:schemeClr val="bg1">
                    <a:lumMod val="65000"/>
                  </a:schemeClr>
                </a:solidFill>
              </a:rPr>
              <a:t>Temporal reasoning</a:t>
            </a:r>
          </a:p>
        </p:txBody>
      </p:sp>
      <p:sp>
        <p:nvSpPr>
          <p:cNvPr id="8" name="Rectangle 7">
            <a:extLst>
              <a:ext uri="{FF2B5EF4-FFF2-40B4-BE49-F238E27FC236}">
                <a16:creationId xmlns:a16="http://schemas.microsoft.com/office/drawing/2014/main" id="{CDC3358E-9459-5649-A5AA-19437BE47A3F}"/>
              </a:ext>
            </a:extLst>
          </p:cNvPr>
          <p:cNvSpPr/>
          <p:nvPr/>
        </p:nvSpPr>
        <p:spPr>
          <a:xfrm>
            <a:off x="8948854" y="2087880"/>
            <a:ext cx="240866" cy="121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DC5859FE-D3B5-2F48-B228-D9DC78D9920B}"/>
              </a:ext>
            </a:extLst>
          </p:cNvPr>
          <p:cNvSpPr/>
          <p:nvPr/>
        </p:nvSpPr>
        <p:spPr>
          <a:xfrm>
            <a:off x="2713929" y="2926080"/>
            <a:ext cx="240866" cy="121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B17432EF-2A1F-CF42-92DB-6599DF70B04F}"/>
              </a:ext>
            </a:extLst>
          </p:cNvPr>
          <p:cNvSpPr/>
          <p:nvPr/>
        </p:nvSpPr>
        <p:spPr>
          <a:xfrm flipV="1">
            <a:off x="10083821" y="3663144"/>
            <a:ext cx="148856" cy="148856"/>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B19598F1-68A7-674D-9D77-D2AB4BE41717}"/>
              </a:ext>
            </a:extLst>
          </p:cNvPr>
          <p:cNvSpPr/>
          <p:nvPr/>
        </p:nvSpPr>
        <p:spPr>
          <a:xfrm>
            <a:off x="9069287" y="3143250"/>
            <a:ext cx="487680" cy="3810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DDC34A97-D4CD-DA44-A2CD-594760470411}"/>
              </a:ext>
            </a:extLst>
          </p:cNvPr>
          <p:cNvSpPr/>
          <p:nvPr/>
        </p:nvSpPr>
        <p:spPr>
          <a:xfrm>
            <a:off x="5725160" y="6066862"/>
            <a:ext cx="487680" cy="3810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7D047CF-A01F-EF4A-8B95-B3DFB74F2DEB}"/>
              </a:ext>
            </a:extLst>
          </p:cNvPr>
          <p:cNvSpPr/>
          <p:nvPr/>
        </p:nvSpPr>
        <p:spPr>
          <a:xfrm>
            <a:off x="5164377" y="188595"/>
            <a:ext cx="6843627" cy="6555641"/>
          </a:xfrm>
          <a:prstGeom prst="rect">
            <a:avLst/>
          </a:prstGeom>
        </p:spPr>
        <p:txBody>
          <a:bodyPr wrap="square">
            <a:spAutoFit/>
          </a:bodyPr>
          <a:lstStyle/>
          <a:p>
            <a:r>
              <a:rPr lang="en-US" sz="2000" dirty="0"/>
              <a:t>§2. Definitions and special rules</a:t>
            </a:r>
          </a:p>
          <a:p>
            <a:endParaRPr lang="en-US" sz="2000" dirty="0"/>
          </a:p>
          <a:p>
            <a:r>
              <a:rPr lang="en-US" sz="2000" dirty="0"/>
              <a:t>(a) Definition of surviving spouse</a:t>
            </a:r>
          </a:p>
          <a:p>
            <a:endParaRPr lang="en-US" sz="2000" dirty="0"/>
          </a:p>
          <a:p>
            <a:pPr lvl="1"/>
            <a:r>
              <a:rPr lang="en-US" sz="2000" dirty="0"/>
              <a:t>[...]</a:t>
            </a:r>
          </a:p>
          <a:p>
            <a:endParaRPr lang="en-US" sz="2000" dirty="0"/>
          </a:p>
          <a:p>
            <a:pPr lvl="1"/>
            <a:r>
              <a:rPr lang="en-US" sz="2000" dirty="0"/>
              <a:t>(2) Limitations</a:t>
            </a:r>
          </a:p>
          <a:p>
            <a:endParaRPr lang="en-US" sz="2000" dirty="0"/>
          </a:p>
          <a:p>
            <a:pPr lvl="1"/>
            <a:r>
              <a:rPr lang="en-US" sz="2000" dirty="0"/>
              <a:t>Notwithstanding paragraph (1), for purposes of section 1 a taxpayer shall not be considered to be a surviving spouse-</a:t>
            </a:r>
          </a:p>
          <a:p>
            <a:endParaRPr lang="en-US" sz="2000" dirty="0"/>
          </a:p>
          <a:p>
            <a:pPr lvl="1"/>
            <a:r>
              <a:rPr lang="en-US" sz="2000" dirty="0"/>
              <a:t>(A) if the taxpayer has remarried at any time before the close of the taxable year, or</a:t>
            </a:r>
          </a:p>
          <a:p>
            <a:endParaRPr lang="en-US" sz="2000" dirty="0"/>
          </a:p>
          <a:p>
            <a:pPr lvl="1"/>
            <a:r>
              <a:rPr lang="en-US" sz="2000" dirty="0"/>
              <a:t>(B) unless, for the taxpayer's taxable year during which his spouse died, a joint return could have been made. A husband and wife may make a single return jointly of income taxes, even though one of the spouses has neither gross income nor deductions, except that no joint return shall be made if either the husband or wife at any time during the taxable year is a nonresident alien.</a:t>
            </a:r>
          </a:p>
        </p:txBody>
      </p:sp>
    </p:spTree>
    <p:extLst>
      <p:ext uri="{BB962C8B-B14F-4D97-AF65-F5344CB8AC3E}">
        <p14:creationId xmlns:p14="http://schemas.microsoft.com/office/powerpoint/2010/main" val="337312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D4B0C0-00B4-044B-B61F-93A9553BCD58}"/>
              </a:ext>
            </a:extLst>
          </p:cNvPr>
          <p:cNvSpPr>
            <a:spLocks noGrp="1"/>
          </p:cNvSpPr>
          <p:nvPr>
            <p:ph type="title"/>
          </p:nvPr>
        </p:nvSpPr>
        <p:spPr>
          <a:xfrm>
            <a:off x="183995" y="-106828"/>
            <a:ext cx="10515600" cy="1325563"/>
          </a:xfrm>
        </p:spPr>
        <p:txBody>
          <a:bodyPr/>
          <a:lstStyle/>
          <a:p>
            <a:r>
              <a:rPr lang="en-US" dirty="0"/>
              <a:t>Features of SARA</a:t>
            </a:r>
          </a:p>
        </p:txBody>
      </p:sp>
      <p:sp>
        <p:nvSpPr>
          <p:cNvPr id="7" name="Content Placeholder 2">
            <a:extLst>
              <a:ext uri="{FF2B5EF4-FFF2-40B4-BE49-F238E27FC236}">
                <a16:creationId xmlns:a16="http://schemas.microsoft.com/office/drawing/2014/main" id="{1751763F-BE1B-204D-A1FE-B5D7F0A813A9}"/>
              </a:ext>
            </a:extLst>
          </p:cNvPr>
          <p:cNvSpPr>
            <a:spLocks noGrp="1"/>
          </p:cNvSpPr>
          <p:nvPr>
            <p:ph idx="1"/>
          </p:nvPr>
        </p:nvSpPr>
        <p:spPr>
          <a:xfrm>
            <a:off x="183995" y="1690688"/>
            <a:ext cx="10515600" cy="4351338"/>
          </a:xfrm>
        </p:spPr>
        <p:txBody>
          <a:bodyPr/>
          <a:lstStyle/>
          <a:p>
            <a:r>
              <a:rPr lang="en-US" dirty="0">
                <a:solidFill>
                  <a:schemeClr val="bg1">
                    <a:lumMod val="65000"/>
                  </a:schemeClr>
                </a:solidFill>
              </a:rPr>
              <a:t>Hierarchical structure</a:t>
            </a:r>
          </a:p>
          <a:p>
            <a:r>
              <a:rPr lang="en-US" dirty="0">
                <a:solidFill>
                  <a:schemeClr val="bg1">
                    <a:lumMod val="65000"/>
                  </a:schemeClr>
                </a:solidFill>
              </a:rPr>
              <a:t>Numerical reasoning</a:t>
            </a:r>
          </a:p>
          <a:p>
            <a:r>
              <a:rPr lang="en-US" dirty="0">
                <a:solidFill>
                  <a:schemeClr val="bg1">
                    <a:lumMod val="65000"/>
                  </a:schemeClr>
                </a:solidFill>
              </a:rPr>
              <a:t>Cross-references</a:t>
            </a:r>
          </a:p>
          <a:p>
            <a:r>
              <a:rPr lang="en-US" dirty="0">
                <a:solidFill>
                  <a:schemeClr val="bg1">
                    <a:lumMod val="65000"/>
                  </a:schemeClr>
                </a:solidFill>
              </a:rPr>
              <a:t>Common sense</a:t>
            </a:r>
          </a:p>
          <a:p>
            <a:r>
              <a:rPr lang="en-US" dirty="0">
                <a:solidFill>
                  <a:schemeClr val="bg1">
                    <a:lumMod val="65000"/>
                  </a:schemeClr>
                </a:solidFill>
              </a:rPr>
              <a:t>Temporal reasoning</a:t>
            </a:r>
          </a:p>
          <a:p>
            <a:r>
              <a:rPr lang="en-US" dirty="0"/>
              <a:t>Exceptions and substitutions</a:t>
            </a:r>
          </a:p>
        </p:txBody>
      </p:sp>
      <p:sp>
        <p:nvSpPr>
          <p:cNvPr id="8" name="Rectangle 7">
            <a:extLst>
              <a:ext uri="{FF2B5EF4-FFF2-40B4-BE49-F238E27FC236}">
                <a16:creationId xmlns:a16="http://schemas.microsoft.com/office/drawing/2014/main" id="{CDC3358E-9459-5649-A5AA-19437BE47A3F}"/>
              </a:ext>
            </a:extLst>
          </p:cNvPr>
          <p:cNvSpPr/>
          <p:nvPr/>
        </p:nvSpPr>
        <p:spPr>
          <a:xfrm>
            <a:off x="8948854" y="2087880"/>
            <a:ext cx="240866" cy="121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DC5859FE-D3B5-2F48-B228-D9DC78D9920B}"/>
              </a:ext>
            </a:extLst>
          </p:cNvPr>
          <p:cNvSpPr/>
          <p:nvPr/>
        </p:nvSpPr>
        <p:spPr>
          <a:xfrm>
            <a:off x="2713929" y="2926080"/>
            <a:ext cx="240866" cy="121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B17432EF-2A1F-CF42-92DB-6599DF70B04F}"/>
              </a:ext>
            </a:extLst>
          </p:cNvPr>
          <p:cNvSpPr/>
          <p:nvPr/>
        </p:nvSpPr>
        <p:spPr>
          <a:xfrm flipV="1">
            <a:off x="10083821" y="3663144"/>
            <a:ext cx="148856" cy="148856"/>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Curved Connector 8">
            <a:extLst>
              <a:ext uri="{FF2B5EF4-FFF2-40B4-BE49-F238E27FC236}">
                <a16:creationId xmlns:a16="http://schemas.microsoft.com/office/drawing/2014/main" id="{A1B8954B-9643-824D-A375-EEE5EFFDC939}"/>
              </a:ext>
            </a:extLst>
          </p:cNvPr>
          <p:cNvCxnSpPr>
            <a:cxnSpLocks/>
            <a:stCxn id="17" idx="6"/>
            <a:endCxn id="10" idx="2"/>
          </p:cNvCxnSpPr>
          <p:nvPr/>
        </p:nvCxnSpPr>
        <p:spPr>
          <a:xfrm flipV="1">
            <a:off x="4461232" y="2990850"/>
            <a:ext cx="1136928" cy="1504950"/>
          </a:xfrm>
          <a:prstGeom prst="curvedConnector3">
            <a:avLst>
              <a:gd name="adj1" fmla="val 50000"/>
            </a:avLst>
          </a:prstGeom>
          <a:ln w="73025">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 name="Oval 2">
            <a:extLst>
              <a:ext uri="{FF2B5EF4-FFF2-40B4-BE49-F238E27FC236}">
                <a16:creationId xmlns:a16="http://schemas.microsoft.com/office/drawing/2014/main" id="{B19598F1-68A7-674D-9D77-D2AB4BE41717}"/>
              </a:ext>
            </a:extLst>
          </p:cNvPr>
          <p:cNvSpPr/>
          <p:nvPr/>
        </p:nvSpPr>
        <p:spPr>
          <a:xfrm>
            <a:off x="9069287" y="3143250"/>
            <a:ext cx="487680" cy="3810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DDC34A97-D4CD-DA44-A2CD-594760470411}"/>
              </a:ext>
            </a:extLst>
          </p:cNvPr>
          <p:cNvSpPr/>
          <p:nvPr/>
        </p:nvSpPr>
        <p:spPr>
          <a:xfrm>
            <a:off x="5725160" y="6066862"/>
            <a:ext cx="487680" cy="3810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7D047CF-A01F-EF4A-8B95-B3DFB74F2DEB}"/>
              </a:ext>
            </a:extLst>
          </p:cNvPr>
          <p:cNvSpPr/>
          <p:nvPr/>
        </p:nvSpPr>
        <p:spPr>
          <a:xfrm>
            <a:off x="5164377" y="188595"/>
            <a:ext cx="6843627" cy="6555641"/>
          </a:xfrm>
          <a:prstGeom prst="rect">
            <a:avLst/>
          </a:prstGeom>
        </p:spPr>
        <p:txBody>
          <a:bodyPr wrap="square">
            <a:spAutoFit/>
          </a:bodyPr>
          <a:lstStyle/>
          <a:p>
            <a:r>
              <a:rPr lang="en-US" sz="2000" dirty="0"/>
              <a:t>§2. Definitions and special rules</a:t>
            </a:r>
          </a:p>
          <a:p>
            <a:endParaRPr lang="en-US" sz="2000" dirty="0"/>
          </a:p>
          <a:p>
            <a:r>
              <a:rPr lang="en-US" sz="2000" dirty="0"/>
              <a:t>(a) Definition of surviving spouse</a:t>
            </a:r>
          </a:p>
          <a:p>
            <a:endParaRPr lang="en-US" sz="2000" dirty="0"/>
          </a:p>
          <a:p>
            <a:pPr lvl="1"/>
            <a:r>
              <a:rPr lang="en-US" sz="2000" dirty="0"/>
              <a:t>[...]</a:t>
            </a:r>
          </a:p>
          <a:p>
            <a:endParaRPr lang="en-US" sz="2000" dirty="0"/>
          </a:p>
          <a:p>
            <a:pPr lvl="1"/>
            <a:r>
              <a:rPr lang="en-US" sz="2000" dirty="0"/>
              <a:t>(2) Limitations</a:t>
            </a:r>
          </a:p>
          <a:p>
            <a:endParaRPr lang="en-US" sz="2000" dirty="0"/>
          </a:p>
          <a:p>
            <a:pPr lvl="1"/>
            <a:r>
              <a:rPr lang="en-US" sz="2000" b="1" dirty="0">
                <a:solidFill>
                  <a:srgbClr val="FF0000"/>
                </a:solidFill>
              </a:rPr>
              <a:t>Notwithstanding paragraph (1), for purposes of section 1 a taxpayer shall not be considered to be a surviving spouse-</a:t>
            </a:r>
          </a:p>
          <a:p>
            <a:endParaRPr lang="en-US" sz="2000" dirty="0"/>
          </a:p>
          <a:p>
            <a:pPr lvl="1"/>
            <a:r>
              <a:rPr lang="en-US" sz="2000" dirty="0"/>
              <a:t>(A) if the taxpayer has remarried at any time before the close of the taxable year, or</a:t>
            </a:r>
          </a:p>
          <a:p>
            <a:endParaRPr lang="en-US" sz="2000" dirty="0"/>
          </a:p>
          <a:p>
            <a:pPr lvl="1"/>
            <a:r>
              <a:rPr lang="en-US" sz="2000" dirty="0"/>
              <a:t>(B) unless, for the taxpayer's taxable year during which his spouse died, a joint return could have been made. A husband and wife may make a single return jointly of income taxes, even though one of the spouses has neither gross income nor deductions, except that no joint return shall be made if either the husband or wife at any time during the taxable year is a nonresident alien.</a:t>
            </a:r>
          </a:p>
        </p:txBody>
      </p:sp>
      <p:sp>
        <p:nvSpPr>
          <p:cNvPr id="10" name="Oval 9">
            <a:extLst>
              <a:ext uri="{FF2B5EF4-FFF2-40B4-BE49-F238E27FC236}">
                <a16:creationId xmlns:a16="http://schemas.microsoft.com/office/drawing/2014/main" id="{EF0FEFAD-1806-3641-9289-FC6B8861E600}"/>
              </a:ext>
            </a:extLst>
          </p:cNvPr>
          <p:cNvSpPr/>
          <p:nvPr/>
        </p:nvSpPr>
        <p:spPr>
          <a:xfrm>
            <a:off x="5598160" y="2838450"/>
            <a:ext cx="370840" cy="3048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FFB737D1-A936-AD46-B8ED-B85C1C1A10FE}"/>
              </a:ext>
            </a:extLst>
          </p:cNvPr>
          <p:cNvSpPr/>
          <p:nvPr/>
        </p:nvSpPr>
        <p:spPr>
          <a:xfrm>
            <a:off x="4090392" y="4343400"/>
            <a:ext cx="370840" cy="3048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480701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D4B0C0-00B4-044B-B61F-93A9553BCD58}"/>
              </a:ext>
            </a:extLst>
          </p:cNvPr>
          <p:cNvSpPr>
            <a:spLocks noGrp="1"/>
          </p:cNvSpPr>
          <p:nvPr>
            <p:ph type="title"/>
          </p:nvPr>
        </p:nvSpPr>
        <p:spPr>
          <a:xfrm>
            <a:off x="183995" y="-106828"/>
            <a:ext cx="10515600" cy="1325563"/>
          </a:xfrm>
        </p:spPr>
        <p:txBody>
          <a:bodyPr/>
          <a:lstStyle/>
          <a:p>
            <a:r>
              <a:rPr lang="en-US" dirty="0"/>
              <a:t>Features of SARA</a:t>
            </a:r>
          </a:p>
        </p:txBody>
      </p:sp>
      <p:sp>
        <p:nvSpPr>
          <p:cNvPr id="7" name="Content Placeholder 2">
            <a:extLst>
              <a:ext uri="{FF2B5EF4-FFF2-40B4-BE49-F238E27FC236}">
                <a16:creationId xmlns:a16="http://schemas.microsoft.com/office/drawing/2014/main" id="{1751763F-BE1B-204D-A1FE-B5D7F0A813A9}"/>
              </a:ext>
            </a:extLst>
          </p:cNvPr>
          <p:cNvSpPr>
            <a:spLocks noGrp="1"/>
          </p:cNvSpPr>
          <p:nvPr>
            <p:ph idx="1"/>
          </p:nvPr>
        </p:nvSpPr>
        <p:spPr>
          <a:xfrm>
            <a:off x="183995" y="1690688"/>
            <a:ext cx="10515600" cy="4351338"/>
          </a:xfrm>
        </p:spPr>
        <p:txBody>
          <a:bodyPr/>
          <a:lstStyle/>
          <a:p>
            <a:r>
              <a:rPr lang="en-US" dirty="0">
                <a:solidFill>
                  <a:schemeClr val="bg1">
                    <a:lumMod val="65000"/>
                  </a:schemeClr>
                </a:solidFill>
              </a:rPr>
              <a:t>Hierarchical structure</a:t>
            </a:r>
          </a:p>
          <a:p>
            <a:r>
              <a:rPr lang="en-US" dirty="0">
                <a:solidFill>
                  <a:schemeClr val="bg1">
                    <a:lumMod val="65000"/>
                  </a:schemeClr>
                </a:solidFill>
              </a:rPr>
              <a:t>Numerical reasoning</a:t>
            </a:r>
          </a:p>
          <a:p>
            <a:r>
              <a:rPr lang="en-US" dirty="0">
                <a:solidFill>
                  <a:schemeClr val="bg1">
                    <a:lumMod val="65000"/>
                  </a:schemeClr>
                </a:solidFill>
              </a:rPr>
              <a:t>Cross-references</a:t>
            </a:r>
          </a:p>
          <a:p>
            <a:r>
              <a:rPr lang="en-US" dirty="0">
                <a:solidFill>
                  <a:schemeClr val="bg1">
                    <a:lumMod val="65000"/>
                  </a:schemeClr>
                </a:solidFill>
              </a:rPr>
              <a:t>Common sense</a:t>
            </a:r>
          </a:p>
          <a:p>
            <a:r>
              <a:rPr lang="en-US" dirty="0">
                <a:solidFill>
                  <a:schemeClr val="bg1">
                    <a:lumMod val="65000"/>
                  </a:schemeClr>
                </a:solidFill>
              </a:rPr>
              <a:t>Temporal reasoning</a:t>
            </a:r>
          </a:p>
          <a:p>
            <a:r>
              <a:rPr lang="en-US" dirty="0">
                <a:solidFill>
                  <a:schemeClr val="bg1">
                    <a:lumMod val="65000"/>
                  </a:schemeClr>
                </a:solidFill>
              </a:rPr>
              <a:t>Exceptions and substitutions</a:t>
            </a:r>
          </a:p>
        </p:txBody>
      </p:sp>
      <p:sp>
        <p:nvSpPr>
          <p:cNvPr id="8" name="Rectangle 7">
            <a:extLst>
              <a:ext uri="{FF2B5EF4-FFF2-40B4-BE49-F238E27FC236}">
                <a16:creationId xmlns:a16="http://schemas.microsoft.com/office/drawing/2014/main" id="{CDC3358E-9459-5649-A5AA-19437BE47A3F}"/>
              </a:ext>
            </a:extLst>
          </p:cNvPr>
          <p:cNvSpPr/>
          <p:nvPr/>
        </p:nvSpPr>
        <p:spPr>
          <a:xfrm>
            <a:off x="8948854" y="2087880"/>
            <a:ext cx="240866" cy="121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DC5859FE-D3B5-2F48-B228-D9DC78D9920B}"/>
              </a:ext>
            </a:extLst>
          </p:cNvPr>
          <p:cNvSpPr/>
          <p:nvPr/>
        </p:nvSpPr>
        <p:spPr>
          <a:xfrm>
            <a:off x="2713929" y="2926080"/>
            <a:ext cx="240866" cy="121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B17432EF-2A1F-CF42-92DB-6599DF70B04F}"/>
              </a:ext>
            </a:extLst>
          </p:cNvPr>
          <p:cNvSpPr/>
          <p:nvPr/>
        </p:nvSpPr>
        <p:spPr>
          <a:xfrm flipV="1">
            <a:off x="10083821" y="3663144"/>
            <a:ext cx="148856" cy="148856"/>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B19598F1-68A7-674D-9D77-D2AB4BE41717}"/>
              </a:ext>
            </a:extLst>
          </p:cNvPr>
          <p:cNvSpPr/>
          <p:nvPr/>
        </p:nvSpPr>
        <p:spPr>
          <a:xfrm>
            <a:off x="9069287" y="3143250"/>
            <a:ext cx="487680" cy="3810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DDC34A97-D4CD-DA44-A2CD-594760470411}"/>
              </a:ext>
            </a:extLst>
          </p:cNvPr>
          <p:cNvSpPr/>
          <p:nvPr/>
        </p:nvSpPr>
        <p:spPr>
          <a:xfrm>
            <a:off x="5725160" y="6066862"/>
            <a:ext cx="487680" cy="3810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EF0FEFAD-1806-3641-9289-FC6B8861E600}"/>
              </a:ext>
            </a:extLst>
          </p:cNvPr>
          <p:cNvSpPr/>
          <p:nvPr/>
        </p:nvSpPr>
        <p:spPr>
          <a:xfrm>
            <a:off x="5598160" y="2838450"/>
            <a:ext cx="370840" cy="3048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FFB737D1-A936-AD46-B8ED-B85C1C1A10FE}"/>
              </a:ext>
            </a:extLst>
          </p:cNvPr>
          <p:cNvSpPr/>
          <p:nvPr/>
        </p:nvSpPr>
        <p:spPr>
          <a:xfrm>
            <a:off x="4090392" y="4343400"/>
            <a:ext cx="370840" cy="3048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BC595EE4-97BA-D24C-8AD1-B1DA0E6092E0}"/>
              </a:ext>
            </a:extLst>
          </p:cNvPr>
          <p:cNvSpPr/>
          <p:nvPr/>
        </p:nvSpPr>
        <p:spPr>
          <a:xfrm>
            <a:off x="5441795" y="305068"/>
            <a:ext cx="6566210" cy="6247864"/>
          </a:xfrm>
          <a:prstGeom prst="rect">
            <a:avLst/>
          </a:prstGeom>
        </p:spPr>
        <p:txBody>
          <a:bodyPr wrap="square">
            <a:spAutoFit/>
          </a:bodyPr>
          <a:lstStyle/>
          <a:p>
            <a:r>
              <a:rPr lang="en-US" sz="2000" dirty="0"/>
              <a:t>§2. Definitions and special rules</a:t>
            </a:r>
          </a:p>
          <a:p>
            <a:endParaRPr lang="en-US" sz="2000" dirty="0"/>
          </a:p>
          <a:p>
            <a:r>
              <a:rPr lang="en-US" sz="2000" dirty="0"/>
              <a:t>[...]</a:t>
            </a:r>
          </a:p>
          <a:p>
            <a:endParaRPr lang="en-US" sz="2000" dirty="0"/>
          </a:p>
          <a:p>
            <a:r>
              <a:rPr lang="en-US" sz="2000" dirty="0"/>
              <a:t>(b) Definition of head of household</a:t>
            </a:r>
          </a:p>
          <a:p>
            <a:endParaRPr lang="en-US" sz="2000" dirty="0"/>
          </a:p>
          <a:p>
            <a:r>
              <a:rPr lang="en-US" sz="2000" dirty="0"/>
              <a:t>    [...]</a:t>
            </a:r>
          </a:p>
          <a:p>
            <a:endParaRPr lang="en-US" sz="2000" dirty="0"/>
          </a:p>
          <a:p>
            <a:r>
              <a:rPr lang="en-US" sz="2000" dirty="0"/>
              <a:t>    (3) Limitations</a:t>
            </a:r>
          </a:p>
          <a:p>
            <a:endParaRPr lang="en-US" sz="2000" dirty="0"/>
          </a:p>
          <a:p>
            <a:pPr lvl="1"/>
            <a:r>
              <a:rPr lang="en-US" sz="2000" dirty="0"/>
              <a:t>Notwithstanding paragraph (1), for purposes of this subtitle a taxpayer shall not be considered to be a head of a household-</a:t>
            </a:r>
          </a:p>
          <a:p>
            <a:endParaRPr lang="en-US" sz="2000" dirty="0"/>
          </a:p>
          <a:p>
            <a:pPr lvl="1"/>
            <a:r>
              <a:rPr lang="en-US" sz="2000" dirty="0"/>
              <a:t>(A) if at any time during the taxable year he is a nonresident alien; or</a:t>
            </a:r>
          </a:p>
          <a:p>
            <a:endParaRPr lang="en-US" sz="2000" dirty="0"/>
          </a:p>
          <a:p>
            <a:pPr lvl="1"/>
            <a:r>
              <a:rPr lang="en-US" sz="2000" dirty="0"/>
              <a:t>(B) by reason of an individual who would not be a dependent for the taxable year but for subparagraph (H) of section 152(d)(2).</a:t>
            </a:r>
          </a:p>
        </p:txBody>
      </p:sp>
    </p:spTree>
    <p:extLst>
      <p:ext uri="{BB962C8B-B14F-4D97-AF65-F5344CB8AC3E}">
        <p14:creationId xmlns:p14="http://schemas.microsoft.com/office/powerpoint/2010/main" val="5039014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D4B0C0-00B4-044B-B61F-93A9553BCD58}"/>
              </a:ext>
            </a:extLst>
          </p:cNvPr>
          <p:cNvSpPr>
            <a:spLocks noGrp="1"/>
          </p:cNvSpPr>
          <p:nvPr>
            <p:ph type="title"/>
          </p:nvPr>
        </p:nvSpPr>
        <p:spPr>
          <a:xfrm>
            <a:off x="183995" y="-106828"/>
            <a:ext cx="10515600" cy="1325563"/>
          </a:xfrm>
        </p:spPr>
        <p:txBody>
          <a:bodyPr/>
          <a:lstStyle/>
          <a:p>
            <a:r>
              <a:rPr lang="en-US" dirty="0"/>
              <a:t>Features of SARA</a:t>
            </a:r>
          </a:p>
        </p:txBody>
      </p:sp>
      <p:sp>
        <p:nvSpPr>
          <p:cNvPr id="7" name="Content Placeholder 2">
            <a:extLst>
              <a:ext uri="{FF2B5EF4-FFF2-40B4-BE49-F238E27FC236}">
                <a16:creationId xmlns:a16="http://schemas.microsoft.com/office/drawing/2014/main" id="{1751763F-BE1B-204D-A1FE-B5D7F0A813A9}"/>
              </a:ext>
            </a:extLst>
          </p:cNvPr>
          <p:cNvSpPr>
            <a:spLocks noGrp="1"/>
          </p:cNvSpPr>
          <p:nvPr>
            <p:ph idx="1"/>
          </p:nvPr>
        </p:nvSpPr>
        <p:spPr>
          <a:xfrm>
            <a:off x="183995" y="1690688"/>
            <a:ext cx="10515600" cy="4351338"/>
          </a:xfrm>
        </p:spPr>
        <p:txBody>
          <a:bodyPr/>
          <a:lstStyle/>
          <a:p>
            <a:r>
              <a:rPr lang="en-US" dirty="0">
                <a:solidFill>
                  <a:schemeClr val="bg1">
                    <a:lumMod val="65000"/>
                  </a:schemeClr>
                </a:solidFill>
              </a:rPr>
              <a:t>Hierarchical structure</a:t>
            </a:r>
          </a:p>
          <a:p>
            <a:r>
              <a:rPr lang="en-US" dirty="0">
                <a:solidFill>
                  <a:schemeClr val="bg1">
                    <a:lumMod val="65000"/>
                  </a:schemeClr>
                </a:solidFill>
              </a:rPr>
              <a:t>Numerical reasoning</a:t>
            </a:r>
          </a:p>
          <a:p>
            <a:r>
              <a:rPr lang="en-US" dirty="0">
                <a:solidFill>
                  <a:schemeClr val="bg1">
                    <a:lumMod val="65000"/>
                  </a:schemeClr>
                </a:solidFill>
              </a:rPr>
              <a:t>Cross-references</a:t>
            </a:r>
          </a:p>
          <a:p>
            <a:r>
              <a:rPr lang="en-US" dirty="0">
                <a:solidFill>
                  <a:schemeClr val="bg1">
                    <a:lumMod val="65000"/>
                  </a:schemeClr>
                </a:solidFill>
              </a:rPr>
              <a:t>Common sense</a:t>
            </a:r>
          </a:p>
          <a:p>
            <a:r>
              <a:rPr lang="en-US" dirty="0">
                <a:solidFill>
                  <a:schemeClr val="bg1">
                    <a:lumMod val="65000"/>
                  </a:schemeClr>
                </a:solidFill>
              </a:rPr>
              <a:t>Temporal reasoning</a:t>
            </a:r>
          </a:p>
          <a:p>
            <a:r>
              <a:rPr lang="en-US" dirty="0">
                <a:solidFill>
                  <a:schemeClr val="bg1">
                    <a:lumMod val="65000"/>
                  </a:schemeClr>
                </a:solidFill>
              </a:rPr>
              <a:t>Exceptions and substitutions</a:t>
            </a:r>
          </a:p>
          <a:p>
            <a:r>
              <a:rPr lang="en-US" dirty="0"/>
              <a:t>(Some) conditional counterfactuals</a:t>
            </a:r>
          </a:p>
        </p:txBody>
      </p:sp>
      <p:sp>
        <p:nvSpPr>
          <p:cNvPr id="8" name="Rectangle 7">
            <a:extLst>
              <a:ext uri="{FF2B5EF4-FFF2-40B4-BE49-F238E27FC236}">
                <a16:creationId xmlns:a16="http://schemas.microsoft.com/office/drawing/2014/main" id="{CDC3358E-9459-5649-A5AA-19437BE47A3F}"/>
              </a:ext>
            </a:extLst>
          </p:cNvPr>
          <p:cNvSpPr/>
          <p:nvPr/>
        </p:nvSpPr>
        <p:spPr>
          <a:xfrm>
            <a:off x="8948854" y="2087880"/>
            <a:ext cx="240866" cy="121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DC5859FE-D3B5-2F48-B228-D9DC78D9920B}"/>
              </a:ext>
            </a:extLst>
          </p:cNvPr>
          <p:cNvSpPr/>
          <p:nvPr/>
        </p:nvSpPr>
        <p:spPr>
          <a:xfrm>
            <a:off x="2713929" y="2926080"/>
            <a:ext cx="240866" cy="121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B17432EF-2A1F-CF42-92DB-6599DF70B04F}"/>
              </a:ext>
            </a:extLst>
          </p:cNvPr>
          <p:cNvSpPr/>
          <p:nvPr/>
        </p:nvSpPr>
        <p:spPr>
          <a:xfrm flipV="1">
            <a:off x="10083821" y="3663144"/>
            <a:ext cx="148856" cy="148856"/>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B19598F1-68A7-674D-9D77-D2AB4BE41717}"/>
              </a:ext>
            </a:extLst>
          </p:cNvPr>
          <p:cNvSpPr/>
          <p:nvPr/>
        </p:nvSpPr>
        <p:spPr>
          <a:xfrm>
            <a:off x="9069287" y="3143250"/>
            <a:ext cx="487680" cy="3810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DDC34A97-D4CD-DA44-A2CD-594760470411}"/>
              </a:ext>
            </a:extLst>
          </p:cNvPr>
          <p:cNvSpPr/>
          <p:nvPr/>
        </p:nvSpPr>
        <p:spPr>
          <a:xfrm>
            <a:off x="5725160" y="6066862"/>
            <a:ext cx="487680" cy="3810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EF0FEFAD-1806-3641-9289-FC6B8861E600}"/>
              </a:ext>
            </a:extLst>
          </p:cNvPr>
          <p:cNvSpPr/>
          <p:nvPr/>
        </p:nvSpPr>
        <p:spPr>
          <a:xfrm>
            <a:off x="5598160" y="2838450"/>
            <a:ext cx="370840" cy="3048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FFB737D1-A936-AD46-B8ED-B85C1C1A10FE}"/>
              </a:ext>
            </a:extLst>
          </p:cNvPr>
          <p:cNvSpPr/>
          <p:nvPr/>
        </p:nvSpPr>
        <p:spPr>
          <a:xfrm>
            <a:off x="5020528" y="4815353"/>
            <a:ext cx="370840" cy="3048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BC595EE4-97BA-D24C-8AD1-B1DA0E6092E0}"/>
              </a:ext>
            </a:extLst>
          </p:cNvPr>
          <p:cNvSpPr/>
          <p:nvPr/>
        </p:nvSpPr>
        <p:spPr>
          <a:xfrm>
            <a:off x="5441795" y="305068"/>
            <a:ext cx="6566210" cy="6247864"/>
          </a:xfrm>
          <a:prstGeom prst="rect">
            <a:avLst/>
          </a:prstGeom>
        </p:spPr>
        <p:txBody>
          <a:bodyPr wrap="square">
            <a:spAutoFit/>
          </a:bodyPr>
          <a:lstStyle/>
          <a:p>
            <a:r>
              <a:rPr lang="en-US" sz="2000" dirty="0"/>
              <a:t>§2. Definitions and special rules</a:t>
            </a:r>
          </a:p>
          <a:p>
            <a:endParaRPr lang="en-US" sz="2000" dirty="0"/>
          </a:p>
          <a:p>
            <a:r>
              <a:rPr lang="en-US" sz="2000" dirty="0"/>
              <a:t>[...]</a:t>
            </a:r>
          </a:p>
          <a:p>
            <a:endParaRPr lang="en-US" sz="2000" dirty="0"/>
          </a:p>
          <a:p>
            <a:r>
              <a:rPr lang="en-US" sz="2000" dirty="0"/>
              <a:t>(b) Definition of head of household</a:t>
            </a:r>
          </a:p>
          <a:p>
            <a:endParaRPr lang="en-US" sz="2000" dirty="0"/>
          </a:p>
          <a:p>
            <a:r>
              <a:rPr lang="en-US" sz="2000" dirty="0"/>
              <a:t>    [...]</a:t>
            </a:r>
          </a:p>
          <a:p>
            <a:endParaRPr lang="en-US" sz="2000" dirty="0"/>
          </a:p>
          <a:p>
            <a:r>
              <a:rPr lang="en-US" sz="2000" dirty="0"/>
              <a:t>    (3) Limitations</a:t>
            </a:r>
          </a:p>
          <a:p>
            <a:endParaRPr lang="en-US" sz="2000" dirty="0"/>
          </a:p>
          <a:p>
            <a:pPr lvl="1"/>
            <a:r>
              <a:rPr lang="en-US" sz="2000" dirty="0"/>
              <a:t>Notwithstanding paragraph (1), for purposes of this subtitle a taxpayer shall not be considered to be a head of a household-</a:t>
            </a:r>
          </a:p>
          <a:p>
            <a:endParaRPr lang="en-US" sz="2000" dirty="0"/>
          </a:p>
          <a:p>
            <a:pPr lvl="1"/>
            <a:r>
              <a:rPr lang="en-US" sz="2000" dirty="0"/>
              <a:t>(A) if at any time during the taxable year he is a nonresident alien; or</a:t>
            </a:r>
          </a:p>
          <a:p>
            <a:endParaRPr lang="en-US" sz="2000" dirty="0"/>
          </a:p>
          <a:p>
            <a:pPr lvl="1"/>
            <a:r>
              <a:rPr lang="en-US" sz="2000" dirty="0"/>
              <a:t>(B) </a:t>
            </a:r>
            <a:r>
              <a:rPr lang="en-US" sz="2000" dirty="0">
                <a:highlight>
                  <a:srgbClr val="00FFFF"/>
                </a:highlight>
              </a:rPr>
              <a:t>by reason of an individual who would not be a dependent for the taxable year but for subparagraph (H) of section 152(d)(2).</a:t>
            </a:r>
          </a:p>
        </p:txBody>
      </p:sp>
      <p:cxnSp>
        <p:nvCxnSpPr>
          <p:cNvPr id="12" name="Curved Connector 11">
            <a:extLst>
              <a:ext uri="{FF2B5EF4-FFF2-40B4-BE49-F238E27FC236}">
                <a16:creationId xmlns:a16="http://schemas.microsoft.com/office/drawing/2014/main" id="{176ABB22-7E71-554A-8AA6-5DDFDEB0237F}"/>
              </a:ext>
            </a:extLst>
          </p:cNvPr>
          <p:cNvCxnSpPr>
            <a:cxnSpLocks/>
            <a:stCxn id="17" idx="6"/>
            <a:endCxn id="14" idx="2"/>
          </p:cNvCxnSpPr>
          <p:nvPr/>
        </p:nvCxnSpPr>
        <p:spPr>
          <a:xfrm>
            <a:off x="5391368" y="4967753"/>
            <a:ext cx="519212" cy="1024926"/>
          </a:xfrm>
          <a:prstGeom prst="curvedConnector3">
            <a:avLst>
              <a:gd name="adj1" fmla="val 50000"/>
            </a:avLst>
          </a:prstGeom>
          <a:ln w="73025">
            <a:solidFill>
              <a:schemeClr val="accent5">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BDA11EC3-C588-444A-9C9C-3D0497F45995}"/>
              </a:ext>
            </a:extLst>
          </p:cNvPr>
          <p:cNvSpPr/>
          <p:nvPr/>
        </p:nvSpPr>
        <p:spPr>
          <a:xfrm>
            <a:off x="5910580" y="5840279"/>
            <a:ext cx="370840" cy="3048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893773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C88FD7F-6399-3E40-B892-44DF40E8ED05}"/>
              </a:ext>
            </a:extLst>
          </p:cNvPr>
          <p:cNvSpPr txBox="1"/>
          <p:nvPr/>
        </p:nvSpPr>
        <p:spPr>
          <a:xfrm>
            <a:off x="581026" y="192024"/>
            <a:ext cx="11029949" cy="707886"/>
          </a:xfrm>
          <a:prstGeom prst="rect">
            <a:avLst/>
          </a:prstGeom>
          <a:noFill/>
        </p:spPr>
        <p:txBody>
          <a:bodyPr wrap="square" rtlCol="0">
            <a:spAutoFit/>
          </a:bodyPr>
          <a:lstStyle/>
          <a:p>
            <a:pPr algn="ctr"/>
            <a:r>
              <a:rPr lang="en-US" sz="4000" dirty="0"/>
              <a:t>Statutory Reasoning Assessment</a:t>
            </a:r>
          </a:p>
        </p:txBody>
      </p:sp>
      <p:sp>
        <p:nvSpPr>
          <p:cNvPr id="3" name="Slide Number Placeholder 2">
            <a:extLst>
              <a:ext uri="{FF2B5EF4-FFF2-40B4-BE49-F238E27FC236}">
                <a16:creationId xmlns:a16="http://schemas.microsoft.com/office/drawing/2014/main" id="{DEDC96E1-43B3-494F-80DC-B517EF13391B}"/>
              </a:ext>
            </a:extLst>
          </p:cNvPr>
          <p:cNvSpPr>
            <a:spLocks noGrp="1"/>
          </p:cNvSpPr>
          <p:nvPr>
            <p:ph type="sldNum" sz="quarter" idx="12"/>
          </p:nvPr>
        </p:nvSpPr>
        <p:spPr/>
        <p:txBody>
          <a:bodyPr/>
          <a:lstStyle/>
          <a:p>
            <a:fld id="{BA3B278C-9CA1-1A43-8906-514CE76E7526}" type="slidenum">
              <a:rPr lang="en-US" smtClean="0"/>
              <a:t>29</a:t>
            </a:fld>
            <a:endParaRPr lang="en-US"/>
          </a:p>
        </p:txBody>
      </p:sp>
      <p:pic>
        <p:nvPicPr>
          <p:cNvPr id="6" name="Picture 5" descr="A screenshot of a cell phone&#10;&#10;Description automatically generated">
            <a:extLst>
              <a:ext uri="{FF2B5EF4-FFF2-40B4-BE49-F238E27FC236}">
                <a16:creationId xmlns:a16="http://schemas.microsoft.com/office/drawing/2014/main" id="{65A3188C-B36E-C043-9950-AC811563F4F8}"/>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65893" y="1158777"/>
            <a:ext cx="5157491" cy="4938705"/>
          </a:xfrm>
          <a:prstGeom prst="rect">
            <a:avLst/>
          </a:prstGeom>
        </p:spPr>
      </p:pic>
      <p:pic>
        <p:nvPicPr>
          <p:cNvPr id="7" name="Picture 6" descr="A screenshot of a cell phone&#10;&#10;Description automatically generated">
            <a:extLst>
              <a:ext uri="{FF2B5EF4-FFF2-40B4-BE49-F238E27FC236}">
                <a16:creationId xmlns:a16="http://schemas.microsoft.com/office/drawing/2014/main" id="{E384E751-F343-E741-8420-B2231420BED2}"/>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635814" y="1159722"/>
            <a:ext cx="5390293" cy="4937760"/>
          </a:xfrm>
          <a:prstGeom prst="rect">
            <a:avLst/>
          </a:prstGeom>
        </p:spPr>
      </p:pic>
    </p:spTree>
    <p:extLst>
      <p:ext uri="{BB962C8B-B14F-4D97-AF65-F5344CB8AC3E}">
        <p14:creationId xmlns:p14="http://schemas.microsoft.com/office/powerpoint/2010/main" val="4185539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7F40AF-20A8-1042-948C-5D4F2CCE812E}"/>
              </a:ext>
            </a:extLst>
          </p:cNvPr>
          <p:cNvSpPr>
            <a:spLocks noGrp="1"/>
          </p:cNvSpPr>
          <p:nvPr>
            <p:ph type="title"/>
          </p:nvPr>
        </p:nvSpPr>
        <p:spPr/>
        <p:txBody>
          <a:bodyPr/>
          <a:lstStyle/>
          <a:p>
            <a:r>
              <a:rPr lang="en-US" sz="4400" kern="0" dirty="0">
                <a:latin typeface="Calibri" panose="020F0502020204030204" pitchFamily="34" charset="0"/>
                <a:cs typeface="Calibri" panose="020F0502020204030204" pitchFamily="34" charset="0"/>
              </a:rPr>
              <a:t>Natural legal language processing</a:t>
            </a:r>
            <a:endParaRPr lang="en-US" dirty="0"/>
          </a:p>
        </p:txBody>
      </p:sp>
      <p:sp>
        <p:nvSpPr>
          <p:cNvPr id="3" name="Content Placeholder 2">
            <a:extLst>
              <a:ext uri="{FF2B5EF4-FFF2-40B4-BE49-F238E27FC236}">
                <a16:creationId xmlns:a16="http://schemas.microsoft.com/office/drawing/2014/main" id="{08AEDE74-721F-4C4B-A1A6-12449D900FF4}"/>
              </a:ext>
            </a:extLst>
          </p:cNvPr>
          <p:cNvSpPr>
            <a:spLocks noGrp="1"/>
          </p:cNvSpPr>
          <p:nvPr>
            <p:ph idx="1"/>
          </p:nvPr>
        </p:nvSpPr>
        <p:spPr/>
        <p:txBody>
          <a:bodyPr>
            <a:normAutofit lnSpcReduction="10000"/>
          </a:bodyPr>
          <a:lstStyle/>
          <a:p>
            <a:pPr algn="l">
              <a:spcBef>
                <a:spcPts val="1575"/>
              </a:spcBef>
            </a:pPr>
            <a:r>
              <a:rPr lang="en-US" sz="2800" kern="0" dirty="0">
                <a:latin typeface="Calibri" panose="020F0502020204030204" pitchFamily="34" charset="0"/>
                <a:cs typeface="Calibri" panose="020F0502020204030204" pitchFamily="34" charset="0"/>
              </a:rPr>
              <a:t>Conferences and workshops: NLLP workshop, ICAIL, JURIX</a:t>
            </a:r>
          </a:p>
          <a:p>
            <a:pPr algn="l">
              <a:spcBef>
                <a:spcPts val="1575"/>
              </a:spcBef>
            </a:pPr>
            <a:r>
              <a:rPr lang="en-US" sz="2800" kern="0" dirty="0">
                <a:latin typeface="Calibri" panose="020F0502020204030204" pitchFamily="34" charset="0"/>
                <a:cs typeface="Calibri" panose="020F0502020204030204" pitchFamily="34" charset="0"/>
              </a:rPr>
              <a:t>Research topics:</a:t>
            </a:r>
          </a:p>
          <a:p>
            <a:pPr algn="l">
              <a:spcBef>
                <a:spcPts val="1575"/>
              </a:spcBef>
            </a:pPr>
            <a:r>
              <a:rPr lang="en-US" sz="2800" kern="0" dirty="0">
                <a:latin typeface="Calibri" panose="020F0502020204030204" pitchFamily="34" charset="0"/>
                <a:cs typeface="Calibri" panose="020F0502020204030204" pitchFamily="34" charset="0"/>
              </a:rPr>
              <a:t>    - Legal judgment prediction/Case outcome prediction</a:t>
            </a:r>
          </a:p>
          <a:p>
            <a:pPr algn="l">
              <a:spcBef>
                <a:spcPts val="1575"/>
              </a:spcBef>
            </a:pPr>
            <a:r>
              <a:rPr lang="en-US" sz="2800" kern="0" dirty="0">
                <a:latin typeface="Calibri" panose="020F0502020204030204" pitchFamily="34" charset="0"/>
                <a:cs typeface="Calibri" panose="020F0502020204030204" pitchFamily="34" charset="0"/>
              </a:rPr>
              <a:t>    - Modeling legal rules and contracts with expert systems</a:t>
            </a:r>
          </a:p>
          <a:p>
            <a:pPr algn="l">
              <a:spcBef>
                <a:spcPts val="1575"/>
              </a:spcBef>
            </a:pPr>
            <a:r>
              <a:rPr lang="en-US" sz="2800" kern="0" dirty="0">
                <a:latin typeface="Calibri" panose="020F0502020204030204" pitchFamily="34" charset="0"/>
                <a:cs typeface="Calibri" panose="020F0502020204030204" pitchFamily="34" charset="0"/>
              </a:rPr>
              <a:t>    - Semantic parsing of legal language</a:t>
            </a:r>
          </a:p>
          <a:p>
            <a:pPr algn="l">
              <a:spcBef>
                <a:spcPts val="1575"/>
              </a:spcBef>
            </a:pPr>
            <a:r>
              <a:rPr lang="en-US" sz="2800" kern="0" dirty="0">
                <a:latin typeface="Calibri" panose="020F0502020204030204" pitchFamily="34" charset="0"/>
                <a:cs typeface="Calibri" panose="020F0502020204030204" pitchFamily="34" charset="0"/>
              </a:rPr>
              <a:t>    - Question answering (</a:t>
            </a:r>
            <a:r>
              <a:rPr lang="en-US" sz="2800" kern="0" dirty="0" err="1">
                <a:latin typeface="Calibri" panose="020F0502020204030204" pitchFamily="34" charset="0"/>
                <a:cs typeface="Calibri" panose="020F0502020204030204" pitchFamily="34" charset="0"/>
              </a:rPr>
              <a:t>eg</a:t>
            </a:r>
            <a:r>
              <a:rPr lang="en-US" sz="2800" kern="0" dirty="0">
                <a:latin typeface="Calibri" panose="020F0502020204030204" pitchFamily="34" charset="0"/>
                <a:cs typeface="Calibri" panose="020F0502020204030204" pitchFamily="34" charset="0"/>
              </a:rPr>
              <a:t> bar exam questions)</a:t>
            </a:r>
          </a:p>
          <a:p>
            <a:pPr algn="l">
              <a:spcBef>
                <a:spcPts val="1575"/>
              </a:spcBef>
            </a:pPr>
            <a:r>
              <a:rPr lang="en-US" sz="2800" kern="0" dirty="0">
                <a:latin typeface="Calibri" panose="020F0502020204030204" pitchFamily="34" charset="0"/>
                <a:cs typeface="Calibri" panose="020F0502020204030204" pitchFamily="34" charset="0"/>
              </a:rPr>
              <a:t>    - Tagging and classification</a:t>
            </a:r>
          </a:p>
          <a:p>
            <a:pPr algn="l">
              <a:spcBef>
                <a:spcPts val="1575"/>
              </a:spcBef>
            </a:pPr>
            <a:r>
              <a:rPr lang="en-US" sz="2800" kern="0" dirty="0">
                <a:latin typeface="Calibri" panose="020F0502020204030204" pitchFamily="34" charset="0"/>
                <a:cs typeface="Calibri" panose="020F0502020204030204" pitchFamily="34" charset="0"/>
              </a:rPr>
              <a:t>    - Information extraction</a:t>
            </a:r>
          </a:p>
          <a:p>
            <a:endParaRPr lang="en-US" dirty="0"/>
          </a:p>
        </p:txBody>
      </p:sp>
    </p:spTree>
    <p:extLst>
      <p:ext uri="{BB962C8B-B14F-4D97-AF65-F5344CB8AC3E}">
        <p14:creationId xmlns:p14="http://schemas.microsoft.com/office/powerpoint/2010/main" val="363338979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2765F-7BF5-6D4B-872A-DBCFEB458222}"/>
              </a:ext>
            </a:extLst>
          </p:cNvPr>
          <p:cNvSpPr>
            <a:spLocks noGrp="1"/>
          </p:cNvSpPr>
          <p:nvPr>
            <p:ph type="title"/>
          </p:nvPr>
        </p:nvSpPr>
        <p:spPr>
          <a:xfrm>
            <a:off x="0" y="-106363"/>
            <a:ext cx="10515600" cy="1325563"/>
          </a:xfrm>
        </p:spPr>
        <p:txBody>
          <a:bodyPr/>
          <a:lstStyle/>
          <a:p>
            <a:r>
              <a:rPr lang="en-US" dirty="0"/>
              <a:t>This is hard!</a:t>
            </a:r>
          </a:p>
        </p:txBody>
      </p:sp>
      <p:sp>
        <p:nvSpPr>
          <p:cNvPr id="3" name="Content Placeholder 2">
            <a:extLst>
              <a:ext uri="{FF2B5EF4-FFF2-40B4-BE49-F238E27FC236}">
                <a16:creationId xmlns:a16="http://schemas.microsoft.com/office/drawing/2014/main" id="{2D1792BF-ADF5-D947-AAD3-A52AF848365E}"/>
              </a:ext>
            </a:extLst>
          </p:cNvPr>
          <p:cNvSpPr>
            <a:spLocks noGrp="1"/>
          </p:cNvSpPr>
          <p:nvPr>
            <p:ph idx="1"/>
          </p:nvPr>
        </p:nvSpPr>
        <p:spPr>
          <a:xfrm>
            <a:off x="1243013" y="1309687"/>
            <a:ext cx="9434512" cy="4795838"/>
          </a:xfrm>
        </p:spPr>
        <p:txBody>
          <a:bodyPr>
            <a:noAutofit/>
          </a:bodyPr>
          <a:lstStyle/>
          <a:p>
            <a:pPr>
              <a:spcBef>
                <a:spcPts val="2100"/>
              </a:spcBef>
            </a:pPr>
            <a:r>
              <a:rPr lang="en-US" dirty="0"/>
              <a:t>SARA is designed to require natural language understanding and logical reasoning</a:t>
            </a:r>
          </a:p>
          <a:p>
            <a:pPr>
              <a:spcBef>
                <a:spcPts val="2100"/>
              </a:spcBef>
            </a:pPr>
            <a:endParaRPr lang="en-US" dirty="0"/>
          </a:p>
          <a:p>
            <a:pPr>
              <a:spcBef>
                <a:spcPts val="2100"/>
              </a:spcBef>
            </a:pPr>
            <a:r>
              <a:rPr lang="en-US" dirty="0"/>
              <a:t>To verify the task is solvable, we provide a mapping to Prolog:</a:t>
            </a:r>
          </a:p>
          <a:p>
            <a:pPr>
              <a:spcBef>
                <a:spcPts val="2100"/>
              </a:spcBef>
            </a:pPr>
            <a:endParaRPr lang="en-US" dirty="0"/>
          </a:p>
          <a:p>
            <a:pPr marL="457200" indent="-457200">
              <a:spcBef>
                <a:spcPts val="2100"/>
              </a:spcBef>
              <a:buFont typeface="Arial" panose="020B0604020202020204" pitchFamily="34" charset="0"/>
              <a:buChar char="•"/>
            </a:pPr>
            <a:r>
              <a:rPr lang="en-US" dirty="0"/>
              <a:t>Each statue is manually translated into a set of predicates</a:t>
            </a:r>
          </a:p>
          <a:p>
            <a:pPr>
              <a:spcBef>
                <a:spcPts val="2100"/>
              </a:spcBef>
            </a:pPr>
            <a:endParaRPr lang="en-US" dirty="0"/>
          </a:p>
          <a:p>
            <a:pPr marL="457200" indent="-457200">
              <a:spcBef>
                <a:spcPts val="2100"/>
              </a:spcBef>
              <a:buFont typeface="Arial" panose="020B0604020202020204" pitchFamily="34" charset="0"/>
              <a:buChar char="•"/>
            </a:pPr>
            <a:r>
              <a:rPr lang="en-US" dirty="0"/>
              <a:t>Facts of case translated to a knowledge graph</a:t>
            </a:r>
          </a:p>
        </p:txBody>
      </p:sp>
    </p:spTree>
    <p:extLst>
      <p:ext uri="{BB962C8B-B14F-4D97-AF65-F5344CB8AC3E}">
        <p14:creationId xmlns:p14="http://schemas.microsoft.com/office/powerpoint/2010/main" val="2851531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C88FD7F-6399-3E40-B892-44DF40E8ED05}"/>
              </a:ext>
            </a:extLst>
          </p:cNvPr>
          <p:cNvSpPr txBox="1"/>
          <p:nvPr/>
        </p:nvSpPr>
        <p:spPr>
          <a:xfrm>
            <a:off x="581027" y="192024"/>
            <a:ext cx="11029949" cy="707886"/>
          </a:xfrm>
          <a:prstGeom prst="rect">
            <a:avLst/>
          </a:prstGeom>
          <a:noFill/>
        </p:spPr>
        <p:txBody>
          <a:bodyPr wrap="square" rtlCol="0">
            <a:spAutoFit/>
          </a:bodyPr>
          <a:lstStyle/>
          <a:p>
            <a:pPr algn="ctr"/>
            <a:r>
              <a:rPr lang="en-US" sz="4000" dirty="0"/>
              <a:t>Translating statutes</a:t>
            </a:r>
          </a:p>
        </p:txBody>
      </p:sp>
      <p:sp>
        <p:nvSpPr>
          <p:cNvPr id="8" name="TextBox 7">
            <a:extLst>
              <a:ext uri="{FF2B5EF4-FFF2-40B4-BE49-F238E27FC236}">
                <a16:creationId xmlns:a16="http://schemas.microsoft.com/office/drawing/2014/main" id="{905D9B31-93CA-3E43-9E55-AB12602546DF}"/>
              </a:ext>
            </a:extLst>
          </p:cNvPr>
          <p:cNvSpPr txBox="1"/>
          <p:nvPr/>
        </p:nvSpPr>
        <p:spPr>
          <a:xfrm>
            <a:off x="370370" y="1455197"/>
            <a:ext cx="6532236" cy="4031873"/>
          </a:xfrm>
          <a:prstGeom prst="rect">
            <a:avLst/>
          </a:prstGeom>
          <a:noFill/>
        </p:spPr>
        <p:txBody>
          <a:bodyPr wrap="square" rtlCol="0">
            <a:spAutoFit/>
          </a:bodyPr>
          <a:lstStyle/>
          <a:p>
            <a:pPr>
              <a:spcBef>
                <a:spcPts val="600"/>
              </a:spcBef>
            </a:pPr>
            <a:r>
              <a:rPr lang="en-US" sz="2100" dirty="0">
                <a:solidFill>
                  <a:schemeClr val="bg2">
                    <a:lumMod val="50000"/>
                  </a:schemeClr>
                </a:solidFill>
              </a:rPr>
              <a:t>“(b) Heads of households</a:t>
            </a:r>
          </a:p>
          <a:p>
            <a:pPr>
              <a:spcBef>
                <a:spcPts val="600"/>
              </a:spcBef>
            </a:pPr>
            <a:r>
              <a:rPr lang="en-US" sz="2100" dirty="0">
                <a:solidFill>
                  <a:schemeClr val="bg2">
                    <a:lumMod val="50000"/>
                  </a:schemeClr>
                </a:solidFill>
              </a:rPr>
              <a:t>There is hereby imposed on the taxable income of every head of a household (as defined in section 2(b)) a tax determined in accordance with the following:</a:t>
            </a:r>
          </a:p>
          <a:p>
            <a:pPr>
              <a:spcBef>
                <a:spcPts val="600"/>
              </a:spcBef>
            </a:pPr>
            <a:r>
              <a:rPr lang="en-US" sz="2100" dirty="0">
                <a:solidFill>
                  <a:schemeClr val="bg2">
                    <a:lumMod val="50000"/>
                  </a:schemeClr>
                </a:solidFill>
              </a:rPr>
              <a:t>    (</a:t>
            </a:r>
            <a:r>
              <a:rPr lang="en-US" sz="2100" dirty="0" err="1">
                <a:solidFill>
                  <a:schemeClr val="bg2">
                    <a:lumMod val="50000"/>
                  </a:schemeClr>
                </a:solidFill>
              </a:rPr>
              <a:t>i</a:t>
            </a:r>
            <a:r>
              <a:rPr lang="en-US" sz="2100" dirty="0">
                <a:solidFill>
                  <a:schemeClr val="bg2">
                    <a:lumMod val="50000"/>
                  </a:schemeClr>
                </a:solidFill>
              </a:rPr>
              <a:t>) 15% of taxable income if the taxable income is not over $29,600;</a:t>
            </a:r>
          </a:p>
          <a:p>
            <a:pPr>
              <a:spcBef>
                <a:spcPts val="600"/>
              </a:spcBef>
            </a:pPr>
            <a:r>
              <a:rPr lang="en-US" sz="2100" dirty="0">
                <a:solidFill>
                  <a:schemeClr val="bg2">
                    <a:lumMod val="50000"/>
                  </a:schemeClr>
                </a:solidFill>
              </a:rPr>
              <a:t>    (ii) $4,440, plus 28% of the excess over $29,600 if the taxable income is over $29,600 but not over $76,400;</a:t>
            </a:r>
          </a:p>
          <a:p>
            <a:pPr>
              <a:spcBef>
                <a:spcPts val="600"/>
              </a:spcBef>
            </a:pPr>
            <a:r>
              <a:rPr lang="en-US" sz="2100" dirty="0">
                <a:solidFill>
                  <a:schemeClr val="bg2">
                    <a:lumMod val="50000"/>
                  </a:schemeClr>
                </a:solidFill>
              </a:rPr>
              <a:t>    (iii) $17,544, plus 31% of the excess over $76,400 if the taxable income is over $76,400 but not over $127,500;</a:t>
            </a:r>
          </a:p>
          <a:p>
            <a:pPr>
              <a:spcBef>
                <a:spcPts val="600"/>
              </a:spcBef>
            </a:pPr>
            <a:r>
              <a:rPr lang="en-US" sz="2100" dirty="0">
                <a:solidFill>
                  <a:schemeClr val="bg2">
                    <a:lumMod val="50000"/>
                  </a:schemeClr>
                </a:solidFill>
              </a:rPr>
              <a:t>...”</a:t>
            </a:r>
          </a:p>
        </p:txBody>
      </p:sp>
      <p:sp>
        <p:nvSpPr>
          <p:cNvPr id="10" name="TextBox 9">
            <a:extLst>
              <a:ext uri="{FF2B5EF4-FFF2-40B4-BE49-F238E27FC236}">
                <a16:creationId xmlns:a16="http://schemas.microsoft.com/office/drawing/2014/main" id="{B8AA8A2A-961B-E94A-95A8-9C7B7467CA48}"/>
              </a:ext>
            </a:extLst>
          </p:cNvPr>
          <p:cNvSpPr txBox="1"/>
          <p:nvPr/>
        </p:nvSpPr>
        <p:spPr>
          <a:xfrm>
            <a:off x="7553168" y="1455197"/>
            <a:ext cx="4858064" cy="4416594"/>
          </a:xfrm>
          <a:prstGeom prst="rect">
            <a:avLst/>
          </a:prstGeom>
          <a:noFill/>
        </p:spPr>
        <p:txBody>
          <a:bodyPr wrap="square" rtlCol="0">
            <a:spAutoFit/>
          </a:bodyPr>
          <a:lstStyle/>
          <a:p>
            <a:pPr>
              <a:spcBef>
                <a:spcPts val="600"/>
              </a:spcBef>
            </a:pPr>
            <a:r>
              <a:rPr lang="en-US" sz="2100" dirty="0">
                <a:latin typeface="American Typewriter" panose="02090604020004020304" pitchFamily="18" charset="77"/>
              </a:rPr>
              <a:t>s1_b(</a:t>
            </a:r>
            <a:r>
              <a:rPr lang="en-US" sz="2100" dirty="0" err="1">
                <a:latin typeface="American Typewriter" panose="02090604020004020304" pitchFamily="18" charset="77"/>
              </a:rPr>
              <a:t>Taxp</a:t>
            </a:r>
            <a:r>
              <a:rPr lang="en-US" sz="2100" dirty="0">
                <a:latin typeface="American Typewriter" panose="02090604020004020304" pitchFamily="18" charset="77"/>
              </a:rPr>
              <a:t>, Taxy, </a:t>
            </a:r>
            <a:r>
              <a:rPr lang="en-US" sz="2100" dirty="0" err="1">
                <a:latin typeface="American Typewriter" panose="02090604020004020304" pitchFamily="18" charset="77"/>
              </a:rPr>
              <a:t>Taxinc</a:t>
            </a:r>
            <a:r>
              <a:rPr lang="en-US" sz="2100" dirty="0">
                <a:latin typeface="American Typewriter" panose="02090604020004020304" pitchFamily="18" charset="77"/>
              </a:rPr>
              <a:t>, Tax) :-</a:t>
            </a:r>
          </a:p>
          <a:p>
            <a:pPr>
              <a:spcBef>
                <a:spcPts val="600"/>
              </a:spcBef>
            </a:pPr>
            <a:r>
              <a:rPr lang="en-US" sz="2100" dirty="0">
                <a:latin typeface="American Typewriter" panose="02090604020004020304" pitchFamily="18" charset="77"/>
              </a:rPr>
              <a:t>    s2_b(</a:t>
            </a:r>
            <a:r>
              <a:rPr lang="en-US" sz="2100" dirty="0" err="1">
                <a:latin typeface="American Typewriter" panose="02090604020004020304" pitchFamily="18" charset="77"/>
              </a:rPr>
              <a:t>Taxp</a:t>
            </a:r>
            <a:r>
              <a:rPr lang="en-US" sz="2100" dirty="0">
                <a:latin typeface="American Typewriter" panose="02090604020004020304" pitchFamily="18" charset="77"/>
              </a:rPr>
              <a:t>, _, Taxy),</a:t>
            </a:r>
          </a:p>
          <a:p>
            <a:pPr>
              <a:spcBef>
                <a:spcPts val="600"/>
              </a:spcBef>
            </a:pPr>
            <a:r>
              <a:rPr lang="en-US" sz="2100" dirty="0">
                <a:latin typeface="American Typewriter" panose="02090604020004020304" pitchFamily="18" charset="77"/>
              </a:rPr>
              <a:t>    s63(</a:t>
            </a:r>
            <a:r>
              <a:rPr lang="en-US" sz="2100" dirty="0" err="1">
                <a:latin typeface="American Typewriter" panose="02090604020004020304" pitchFamily="18" charset="77"/>
              </a:rPr>
              <a:t>Taxp</a:t>
            </a:r>
            <a:r>
              <a:rPr lang="en-US" sz="2100" dirty="0">
                <a:latin typeface="American Typewriter" panose="02090604020004020304" pitchFamily="18" charset="77"/>
              </a:rPr>
              <a:t>, Taxy, </a:t>
            </a:r>
            <a:r>
              <a:rPr lang="en-US" sz="2100" dirty="0" err="1">
                <a:latin typeface="American Typewriter" panose="02090604020004020304" pitchFamily="18" charset="77"/>
              </a:rPr>
              <a:t>Taxinc</a:t>
            </a:r>
            <a:r>
              <a:rPr lang="en-US" sz="2100" dirty="0">
                <a:latin typeface="American Typewriter" panose="02090604020004020304" pitchFamily="18" charset="77"/>
              </a:rPr>
              <a:t>),</a:t>
            </a:r>
          </a:p>
          <a:p>
            <a:pPr>
              <a:spcBef>
                <a:spcPts val="600"/>
              </a:spcBef>
            </a:pPr>
            <a:r>
              <a:rPr lang="en-US" sz="2100" dirty="0">
                <a:latin typeface="American Typewriter" panose="02090604020004020304" pitchFamily="18" charset="77"/>
              </a:rPr>
              <a:t>    (</a:t>
            </a:r>
          </a:p>
          <a:p>
            <a:pPr>
              <a:spcBef>
                <a:spcPts val="600"/>
              </a:spcBef>
            </a:pPr>
            <a:r>
              <a:rPr lang="en-US" sz="2100" dirty="0">
                <a:latin typeface="American Typewriter" panose="02090604020004020304" pitchFamily="18" charset="77"/>
              </a:rPr>
              <a:t>        s1_b_i(</a:t>
            </a:r>
            <a:r>
              <a:rPr lang="en-US" sz="2100" dirty="0" err="1">
                <a:latin typeface="American Typewriter" panose="02090604020004020304" pitchFamily="18" charset="77"/>
              </a:rPr>
              <a:t>Taxinc</a:t>
            </a:r>
            <a:r>
              <a:rPr lang="en-US" sz="2100" dirty="0">
                <a:latin typeface="American Typewriter" panose="02090604020004020304" pitchFamily="18" charset="77"/>
              </a:rPr>
              <a:t>, Tax);</a:t>
            </a:r>
          </a:p>
          <a:p>
            <a:pPr>
              <a:spcBef>
                <a:spcPts val="600"/>
              </a:spcBef>
            </a:pPr>
            <a:r>
              <a:rPr lang="en-US" sz="2100" dirty="0">
                <a:latin typeface="American Typewriter" panose="02090604020004020304" pitchFamily="18" charset="77"/>
              </a:rPr>
              <a:t>        s1_b_ii(</a:t>
            </a:r>
            <a:r>
              <a:rPr lang="en-US" sz="2100" dirty="0" err="1">
                <a:latin typeface="American Typewriter" panose="02090604020004020304" pitchFamily="18" charset="77"/>
              </a:rPr>
              <a:t>Taxinc</a:t>
            </a:r>
            <a:r>
              <a:rPr lang="en-US" sz="2100" dirty="0">
                <a:latin typeface="American Typewriter" panose="02090604020004020304" pitchFamily="18" charset="77"/>
              </a:rPr>
              <a:t>, Tax);</a:t>
            </a:r>
          </a:p>
          <a:p>
            <a:pPr>
              <a:spcBef>
                <a:spcPts val="600"/>
              </a:spcBef>
            </a:pPr>
            <a:r>
              <a:rPr lang="en-US" sz="2100" dirty="0">
                <a:latin typeface="American Typewriter" panose="02090604020004020304" pitchFamily="18" charset="77"/>
              </a:rPr>
              <a:t>        s1_b_iii(</a:t>
            </a:r>
            <a:r>
              <a:rPr lang="en-US" sz="2100" dirty="0" err="1">
                <a:latin typeface="American Typewriter" panose="02090604020004020304" pitchFamily="18" charset="77"/>
              </a:rPr>
              <a:t>Taxinc</a:t>
            </a:r>
            <a:r>
              <a:rPr lang="en-US" sz="2100" dirty="0">
                <a:latin typeface="American Typewriter" panose="02090604020004020304" pitchFamily="18" charset="77"/>
              </a:rPr>
              <a:t>, Tax);</a:t>
            </a:r>
          </a:p>
          <a:p>
            <a:pPr>
              <a:spcBef>
                <a:spcPts val="600"/>
              </a:spcBef>
            </a:pPr>
            <a:r>
              <a:rPr lang="en-US" sz="2100" dirty="0">
                <a:latin typeface="American Typewriter" panose="02090604020004020304" pitchFamily="18" charset="77"/>
              </a:rPr>
              <a:t>        s1_b_iv(</a:t>
            </a:r>
            <a:r>
              <a:rPr lang="en-US" sz="2100" dirty="0" err="1">
                <a:latin typeface="American Typewriter" panose="02090604020004020304" pitchFamily="18" charset="77"/>
              </a:rPr>
              <a:t>Taxinc</a:t>
            </a:r>
            <a:r>
              <a:rPr lang="en-US" sz="2100" dirty="0">
                <a:latin typeface="American Typewriter" panose="02090604020004020304" pitchFamily="18" charset="77"/>
              </a:rPr>
              <a:t>, Tax);</a:t>
            </a:r>
          </a:p>
          <a:p>
            <a:pPr>
              <a:spcBef>
                <a:spcPts val="600"/>
              </a:spcBef>
            </a:pPr>
            <a:r>
              <a:rPr lang="en-US" sz="2100" dirty="0">
                <a:latin typeface="American Typewriter" panose="02090604020004020304" pitchFamily="18" charset="77"/>
              </a:rPr>
              <a:t>        s1_b_v(</a:t>
            </a:r>
            <a:r>
              <a:rPr lang="en-US" sz="2100" dirty="0" err="1">
                <a:latin typeface="American Typewriter" panose="02090604020004020304" pitchFamily="18" charset="77"/>
              </a:rPr>
              <a:t>Taxinc</a:t>
            </a:r>
            <a:r>
              <a:rPr lang="en-US" sz="2100" dirty="0">
                <a:latin typeface="American Typewriter" panose="02090604020004020304" pitchFamily="18" charset="77"/>
              </a:rPr>
              <a:t>, Tax)</a:t>
            </a:r>
          </a:p>
          <a:p>
            <a:pPr>
              <a:spcBef>
                <a:spcPts val="600"/>
              </a:spcBef>
            </a:pPr>
            <a:r>
              <a:rPr lang="en-US" sz="2100" dirty="0">
                <a:latin typeface="American Typewriter" panose="02090604020004020304" pitchFamily="18" charset="77"/>
              </a:rPr>
              <a:t>    ).</a:t>
            </a:r>
          </a:p>
          <a:p>
            <a:pPr>
              <a:spcBef>
                <a:spcPts val="600"/>
              </a:spcBef>
            </a:pPr>
            <a:endParaRPr lang="en-US" sz="2100" dirty="0">
              <a:latin typeface="American Typewriter" panose="02090604020004020304" pitchFamily="18" charset="77"/>
            </a:endParaRPr>
          </a:p>
        </p:txBody>
      </p:sp>
      <p:cxnSp>
        <p:nvCxnSpPr>
          <p:cNvPr id="5" name="Straight Connector 4">
            <a:extLst>
              <a:ext uri="{FF2B5EF4-FFF2-40B4-BE49-F238E27FC236}">
                <a16:creationId xmlns:a16="http://schemas.microsoft.com/office/drawing/2014/main" id="{FA0F89C8-5313-D94A-8FEE-F2D72F99AD31}"/>
              </a:ext>
            </a:extLst>
          </p:cNvPr>
          <p:cNvCxnSpPr>
            <a:cxnSpLocks/>
          </p:cNvCxnSpPr>
          <p:nvPr/>
        </p:nvCxnSpPr>
        <p:spPr>
          <a:xfrm>
            <a:off x="394182" y="2544009"/>
            <a:ext cx="5197878"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A8520987-A7D9-104C-B90B-9F5AC7860E7E}"/>
              </a:ext>
            </a:extLst>
          </p:cNvPr>
          <p:cNvCxnSpPr>
            <a:cxnSpLocks/>
          </p:cNvCxnSpPr>
          <p:nvPr/>
        </p:nvCxnSpPr>
        <p:spPr>
          <a:xfrm>
            <a:off x="5912425" y="2193489"/>
            <a:ext cx="679250"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FC7CCEC2-C0C3-134F-9479-8BA20FEF6C69}"/>
              </a:ext>
            </a:extLst>
          </p:cNvPr>
          <p:cNvCxnSpPr>
            <a:cxnSpLocks/>
          </p:cNvCxnSpPr>
          <p:nvPr/>
        </p:nvCxnSpPr>
        <p:spPr>
          <a:xfrm>
            <a:off x="7958138" y="2269689"/>
            <a:ext cx="2586037"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id="{A2CF0A68-C949-0242-9A54-C704D0831BEA}"/>
              </a:ext>
            </a:extLst>
          </p:cNvPr>
          <p:cNvGrpSpPr/>
          <p:nvPr/>
        </p:nvGrpSpPr>
        <p:grpSpPr>
          <a:xfrm>
            <a:off x="3636488" y="2226225"/>
            <a:ext cx="7479187" cy="426720"/>
            <a:chOff x="3514492" y="2200136"/>
            <a:chExt cx="7479187" cy="426720"/>
          </a:xfrm>
        </p:grpSpPr>
        <p:cxnSp>
          <p:nvCxnSpPr>
            <p:cNvPr id="13" name="Straight Connector 12">
              <a:extLst>
                <a:ext uri="{FF2B5EF4-FFF2-40B4-BE49-F238E27FC236}">
                  <a16:creationId xmlns:a16="http://schemas.microsoft.com/office/drawing/2014/main" id="{AEED93D8-8914-BC41-99D7-F29BFFAE3C20}"/>
                </a:ext>
              </a:extLst>
            </p:cNvPr>
            <p:cNvCxnSpPr>
              <a:cxnSpLocks/>
            </p:cNvCxnSpPr>
            <p:nvPr/>
          </p:nvCxnSpPr>
          <p:spPr>
            <a:xfrm>
              <a:off x="3514492" y="2200136"/>
              <a:ext cx="2058665" cy="0"/>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EF032842-E180-6E47-A39D-3C9B20AA1FAC}"/>
                </a:ext>
              </a:extLst>
            </p:cNvPr>
            <p:cNvCxnSpPr>
              <a:cxnSpLocks/>
            </p:cNvCxnSpPr>
            <p:nvPr/>
          </p:nvCxnSpPr>
          <p:spPr>
            <a:xfrm>
              <a:off x="7721843" y="2626856"/>
              <a:ext cx="3271836" cy="0"/>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grpSp>
      <p:grpSp>
        <p:nvGrpSpPr>
          <p:cNvPr id="27" name="Group 26">
            <a:extLst>
              <a:ext uri="{FF2B5EF4-FFF2-40B4-BE49-F238E27FC236}">
                <a16:creationId xmlns:a16="http://schemas.microsoft.com/office/drawing/2014/main" id="{36FB705B-B951-7A4C-979E-53EF68182EA5}"/>
              </a:ext>
            </a:extLst>
          </p:cNvPr>
          <p:cNvGrpSpPr/>
          <p:nvPr/>
        </p:nvGrpSpPr>
        <p:grpSpPr>
          <a:xfrm>
            <a:off x="324651" y="2880360"/>
            <a:ext cx="7519188" cy="2545080"/>
            <a:chOff x="324649" y="2880360"/>
            <a:chExt cx="8157415" cy="2545080"/>
          </a:xfrm>
        </p:grpSpPr>
        <p:cxnSp>
          <p:nvCxnSpPr>
            <p:cNvPr id="18" name="Straight Connector 17">
              <a:extLst>
                <a:ext uri="{FF2B5EF4-FFF2-40B4-BE49-F238E27FC236}">
                  <a16:creationId xmlns:a16="http://schemas.microsoft.com/office/drawing/2014/main" id="{D33D2E88-2119-5C4D-AB88-DA95BD2896D3}"/>
                </a:ext>
              </a:extLst>
            </p:cNvPr>
            <p:cNvCxnSpPr>
              <a:cxnSpLocks/>
            </p:cNvCxnSpPr>
            <p:nvPr/>
          </p:nvCxnSpPr>
          <p:spPr>
            <a:xfrm>
              <a:off x="324649" y="2880360"/>
              <a:ext cx="0" cy="254508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AD8D523-4FBA-AD4C-91A5-176F5FCDE5D6}"/>
                </a:ext>
              </a:extLst>
            </p:cNvPr>
            <p:cNvCxnSpPr>
              <a:cxnSpLocks/>
            </p:cNvCxnSpPr>
            <p:nvPr/>
          </p:nvCxnSpPr>
          <p:spPr>
            <a:xfrm>
              <a:off x="8482064" y="3099296"/>
              <a:ext cx="0" cy="1899424"/>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3" name="Slide Number Placeholder 2">
            <a:extLst>
              <a:ext uri="{FF2B5EF4-FFF2-40B4-BE49-F238E27FC236}">
                <a16:creationId xmlns:a16="http://schemas.microsoft.com/office/drawing/2014/main" id="{E9BD288B-13D5-AE4E-BF33-91180EA2D666}"/>
              </a:ext>
            </a:extLst>
          </p:cNvPr>
          <p:cNvSpPr>
            <a:spLocks noGrp="1"/>
          </p:cNvSpPr>
          <p:nvPr>
            <p:ph type="sldNum" sz="quarter" idx="12"/>
          </p:nvPr>
        </p:nvSpPr>
        <p:spPr/>
        <p:txBody>
          <a:bodyPr/>
          <a:lstStyle/>
          <a:p>
            <a:fld id="{BA3B278C-9CA1-1A43-8906-514CE76E7526}" type="slidenum">
              <a:rPr lang="en-US" smtClean="0"/>
              <a:t>31</a:t>
            </a:fld>
            <a:endParaRPr lang="en-US"/>
          </a:p>
        </p:txBody>
      </p:sp>
      <p:sp>
        <p:nvSpPr>
          <p:cNvPr id="22" name="Right Arrow 21">
            <a:extLst>
              <a:ext uri="{FF2B5EF4-FFF2-40B4-BE49-F238E27FC236}">
                <a16:creationId xmlns:a16="http://schemas.microsoft.com/office/drawing/2014/main" id="{835CA854-88B3-7143-B33E-BBA58A88984D}"/>
              </a:ext>
            </a:extLst>
          </p:cNvPr>
          <p:cNvSpPr/>
          <p:nvPr/>
        </p:nvSpPr>
        <p:spPr>
          <a:xfrm>
            <a:off x="6899822" y="2479288"/>
            <a:ext cx="650562" cy="15697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30313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22"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C88FD7F-6399-3E40-B892-44DF40E8ED05}"/>
              </a:ext>
            </a:extLst>
          </p:cNvPr>
          <p:cNvSpPr txBox="1"/>
          <p:nvPr/>
        </p:nvSpPr>
        <p:spPr>
          <a:xfrm>
            <a:off x="581027" y="192024"/>
            <a:ext cx="11029949" cy="707886"/>
          </a:xfrm>
          <a:prstGeom prst="rect">
            <a:avLst/>
          </a:prstGeom>
          <a:noFill/>
        </p:spPr>
        <p:txBody>
          <a:bodyPr wrap="square" rtlCol="0">
            <a:spAutoFit/>
          </a:bodyPr>
          <a:lstStyle/>
          <a:p>
            <a:pPr algn="ctr"/>
            <a:r>
              <a:rPr lang="en-US" sz="4000" dirty="0"/>
              <a:t>Translating facts of a case</a:t>
            </a:r>
          </a:p>
        </p:txBody>
      </p:sp>
      <p:sp>
        <p:nvSpPr>
          <p:cNvPr id="7" name="TextBox 6">
            <a:extLst>
              <a:ext uri="{FF2B5EF4-FFF2-40B4-BE49-F238E27FC236}">
                <a16:creationId xmlns:a16="http://schemas.microsoft.com/office/drawing/2014/main" id="{5D5C346E-7F76-704D-B98B-36297EB55EE9}"/>
              </a:ext>
            </a:extLst>
          </p:cNvPr>
          <p:cNvSpPr txBox="1"/>
          <p:nvPr/>
        </p:nvSpPr>
        <p:spPr>
          <a:xfrm>
            <a:off x="2767908" y="2181606"/>
            <a:ext cx="7976292" cy="461665"/>
          </a:xfrm>
          <a:prstGeom prst="rect">
            <a:avLst/>
          </a:prstGeom>
          <a:noFill/>
        </p:spPr>
        <p:txBody>
          <a:bodyPr wrap="square" rtlCol="0">
            <a:spAutoFit/>
          </a:bodyPr>
          <a:lstStyle/>
          <a:p>
            <a:pPr>
              <a:spcBef>
                <a:spcPts val="2100"/>
              </a:spcBef>
            </a:pPr>
            <a:r>
              <a:rPr lang="en-US" sz="2400" dirty="0">
                <a:solidFill>
                  <a:schemeClr val="bg2">
                    <a:lumMod val="50000"/>
                  </a:schemeClr>
                </a:solidFill>
              </a:rPr>
              <a:t>“Bob and Alice got married on August 24</a:t>
            </a:r>
            <a:r>
              <a:rPr lang="en-US" sz="2400" baseline="30000" dirty="0">
                <a:solidFill>
                  <a:schemeClr val="bg2">
                    <a:lumMod val="50000"/>
                  </a:schemeClr>
                </a:solidFill>
              </a:rPr>
              <a:t>th</a:t>
            </a:r>
            <a:r>
              <a:rPr lang="en-US" sz="2400" dirty="0">
                <a:solidFill>
                  <a:schemeClr val="bg2">
                    <a:lumMod val="50000"/>
                  </a:schemeClr>
                </a:solidFill>
              </a:rPr>
              <a:t>, 1970”</a:t>
            </a:r>
          </a:p>
        </p:txBody>
      </p:sp>
      <p:sp>
        <p:nvSpPr>
          <p:cNvPr id="8" name="TextBox 7">
            <a:extLst>
              <a:ext uri="{FF2B5EF4-FFF2-40B4-BE49-F238E27FC236}">
                <a16:creationId xmlns:a16="http://schemas.microsoft.com/office/drawing/2014/main" id="{A09FB2A6-3DA3-AA45-A3D8-5B19EB2983C2}"/>
              </a:ext>
            </a:extLst>
          </p:cNvPr>
          <p:cNvSpPr txBox="1"/>
          <p:nvPr/>
        </p:nvSpPr>
        <p:spPr>
          <a:xfrm>
            <a:off x="3137729" y="3924967"/>
            <a:ext cx="6141275" cy="1384995"/>
          </a:xfrm>
          <a:prstGeom prst="rect">
            <a:avLst/>
          </a:prstGeom>
          <a:noFill/>
        </p:spPr>
        <p:txBody>
          <a:bodyPr wrap="square" rtlCol="0">
            <a:spAutoFit/>
          </a:bodyPr>
          <a:lstStyle/>
          <a:p>
            <a:r>
              <a:rPr lang="en-US" sz="2100" dirty="0">
                <a:latin typeface="Monaco" pitchFamily="2" charset="77"/>
              </a:rPr>
              <a:t>marriage_(</a:t>
            </a:r>
            <a:r>
              <a:rPr lang="en-US" sz="2100" dirty="0" err="1">
                <a:latin typeface="Monaco" pitchFamily="2" charset="77"/>
              </a:rPr>
              <a:t>alice_and_bob</a:t>
            </a:r>
            <a:r>
              <a:rPr lang="en-US" sz="2100" dirty="0">
                <a:latin typeface="Monaco" pitchFamily="2" charset="77"/>
              </a:rPr>
              <a:t>).</a:t>
            </a:r>
          </a:p>
          <a:p>
            <a:r>
              <a:rPr lang="en-US" sz="2100" dirty="0">
                <a:latin typeface="Monaco" pitchFamily="2" charset="77"/>
              </a:rPr>
              <a:t>agent_(</a:t>
            </a:r>
            <a:r>
              <a:rPr lang="en-US" sz="2100" dirty="0" err="1">
                <a:latin typeface="Monaco" pitchFamily="2" charset="77"/>
              </a:rPr>
              <a:t>alice_and_bob</a:t>
            </a:r>
            <a:r>
              <a:rPr lang="en-US" sz="2100" dirty="0">
                <a:latin typeface="Monaco" pitchFamily="2" charset="77"/>
              </a:rPr>
              <a:t>, </a:t>
            </a:r>
            <a:r>
              <a:rPr lang="en-US" sz="2100" dirty="0" err="1">
                <a:latin typeface="Monaco" pitchFamily="2" charset="77"/>
              </a:rPr>
              <a:t>alice</a:t>
            </a:r>
            <a:r>
              <a:rPr lang="en-US" sz="2100" dirty="0">
                <a:latin typeface="Monaco" pitchFamily="2" charset="77"/>
              </a:rPr>
              <a:t>).</a:t>
            </a:r>
          </a:p>
          <a:p>
            <a:r>
              <a:rPr lang="en-US" sz="2100" dirty="0">
                <a:latin typeface="Monaco" pitchFamily="2" charset="77"/>
              </a:rPr>
              <a:t>agent_(</a:t>
            </a:r>
            <a:r>
              <a:rPr lang="en-US" sz="2100" dirty="0" err="1">
                <a:latin typeface="Monaco" pitchFamily="2" charset="77"/>
              </a:rPr>
              <a:t>alice_and_bob</a:t>
            </a:r>
            <a:r>
              <a:rPr lang="en-US" sz="2100" dirty="0">
                <a:latin typeface="Monaco" pitchFamily="2" charset="77"/>
              </a:rPr>
              <a:t>, bob).</a:t>
            </a:r>
          </a:p>
          <a:p>
            <a:r>
              <a:rPr lang="en-US" sz="2100" dirty="0">
                <a:latin typeface="Monaco" pitchFamily="2" charset="77"/>
              </a:rPr>
              <a:t>start_(</a:t>
            </a:r>
            <a:r>
              <a:rPr lang="en-US" sz="2100" dirty="0" err="1">
                <a:latin typeface="Monaco" pitchFamily="2" charset="77"/>
              </a:rPr>
              <a:t>alice_and_bob</a:t>
            </a:r>
            <a:r>
              <a:rPr lang="en-US" sz="2100" dirty="0">
                <a:latin typeface="Monaco" pitchFamily="2" charset="77"/>
              </a:rPr>
              <a:t>, “1970-08-24”).</a:t>
            </a:r>
          </a:p>
        </p:txBody>
      </p:sp>
      <p:sp>
        <p:nvSpPr>
          <p:cNvPr id="3" name="Slide Number Placeholder 2">
            <a:extLst>
              <a:ext uri="{FF2B5EF4-FFF2-40B4-BE49-F238E27FC236}">
                <a16:creationId xmlns:a16="http://schemas.microsoft.com/office/drawing/2014/main" id="{24E93198-B23A-EB45-836A-0F432615FBF1}"/>
              </a:ext>
            </a:extLst>
          </p:cNvPr>
          <p:cNvSpPr>
            <a:spLocks noGrp="1"/>
          </p:cNvSpPr>
          <p:nvPr>
            <p:ph type="sldNum" sz="quarter" idx="12"/>
          </p:nvPr>
        </p:nvSpPr>
        <p:spPr/>
        <p:txBody>
          <a:bodyPr/>
          <a:lstStyle/>
          <a:p>
            <a:fld id="{BA3B278C-9CA1-1A43-8906-514CE76E7526}" type="slidenum">
              <a:rPr lang="en-US" smtClean="0"/>
              <a:t>32</a:t>
            </a:fld>
            <a:endParaRPr lang="en-US"/>
          </a:p>
        </p:txBody>
      </p:sp>
      <p:sp>
        <p:nvSpPr>
          <p:cNvPr id="6" name="Right Arrow 5">
            <a:extLst>
              <a:ext uri="{FF2B5EF4-FFF2-40B4-BE49-F238E27FC236}">
                <a16:creationId xmlns:a16="http://schemas.microsoft.com/office/drawing/2014/main" id="{AC9FAB1E-A654-D444-A022-E760F9950CB1}"/>
              </a:ext>
            </a:extLst>
          </p:cNvPr>
          <p:cNvSpPr/>
          <p:nvPr/>
        </p:nvSpPr>
        <p:spPr>
          <a:xfrm rot="5400000">
            <a:off x="5645913" y="2473454"/>
            <a:ext cx="650562" cy="15697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87573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6"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298BC8-D23D-9148-9110-531FFBD12A8C}"/>
              </a:ext>
            </a:extLst>
          </p:cNvPr>
          <p:cNvSpPr>
            <a:spLocks noGrp="1"/>
          </p:cNvSpPr>
          <p:nvPr>
            <p:ph type="title"/>
          </p:nvPr>
        </p:nvSpPr>
        <p:spPr/>
        <p:txBody>
          <a:bodyPr/>
          <a:lstStyle/>
          <a:p>
            <a:r>
              <a:rPr lang="en-US" dirty="0"/>
              <a:t>Can we automatically solve SARA?</a:t>
            </a:r>
          </a:p>
        </p:txBody>
      </p:sp>
      <p:sp>
        <p:nvSpPr>
          <p:cNvPr id="3" name="Content Placeholder 2">
            <a:extLst>
              <a:ext uri="{FF2B5EF4-FFF2-40B4-BE49-F238E27FC236}">
                <a16:creationId xmlns:a16="http://schemas.microsoft.com/office/drawing/2014/main" id="{A54BCEA4-E2B8-2F44-9058-BC70B87F3893}"/>
              </a:ext>
            </a:extLst>
          </p:cNvPr>
          <p:cNvSpPr>
            <a:spLocks noGrp="1"/>
          </p:cNvSpPr>
          <p:nvPr>
            <p:ph idx="1"/>
          </p:nvPr>
        </p:nvSpPr>
        <p:spPr/>
        <p:txBody>
          <a:bodyPr/>
          <a:lstStyle/>
          <a:p>
            <a:r>
              <a:rPr lang="en-US" dirty="0"/>
              <a:t>Prolog solver is, by design, achieves 100% accuracy on the task</a:t>
            </a:r>
          </a:p>
          <a:p>
            <a:endParaRPr lang="en-US" dirty="0"/>
          </a:p>
          <a:p>
            <a:r>
              <a:rPr lang="en-US" dirty="0"/>
              <a:t>(Spoiler) Off the shelf ML solutions perform near chance</a:t>
            </a:r>
          </a:p>
          <a:p>
            <a:endParaRPr lang="en-US" dirty="0"/>
          </a:p>
          <a:p>
            <a:r>
              <a:rPr lang="en-US" dirty="0"/>
              <a:t>SARA is purposefully sparse</a:t>
            </a:r>
          </a:p>
          <a:p>
            <a:endParaRPr lang="en-US" dirty="0"/>
          </a:p>
          <a:p>
            <a:r>
              <a:rPr lang="en-US" dirty="0"/>
              <a:t>Recent agenda: adapt and extend contemporary approaches to SARA, assess what works (even a little), to inform new solutions </a:t>
            </a:r>
          </a:p>
        </p:txBody>
      </p:sp>
    </p:spTree>
    <p:extLst>
      <p:ext uri="{BB962C8B-B14F-4D97-AF65-F5344CB8AC3E}">
        <p14:creationId xmlns:p14="http://schemas.microsoft.com/office/powerpoint/2010/main" val="2298803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C88FD7F-6399-3E40-B892-44DF40E8ED05}"/>
              </a:ext>
            </a:extLst>
          </p:cNvPr>
          <p:cNvSpPr txBox="1"/>
          <p:nvPr/>
        </p:nvSpPr>
        <p:spPr>
          <a:xfrm>
            <a:off x="581027" y="192024"/>
            <a:ext cx="11029949" cy="707886"/>
          </a:xfrm>
          <a:prstGeom prst="rect">
            <a:avLst/>
          </a:prstGeom>
          <a:noFill/>
        </p:spPr>
        <p:txBody>
          <a:bodyPr wrap="square" rtlCol="0">
            <a:spAutoFit/>
          </a:bodyPr>
          <a:lstStyle/>
          <a:p>
            <a:pPr algn="ctr"/>
            <a:r>
              <a:rPr lang="en-US" sz="4000" dirty="0"/>
              <a:t>Machine Reading/Language Models</a:t>
            </a:r>
          </a:p>
        </p:txBody>
      </p:sp>
      <p:pic>
        <p:nvPicPr>
          <p:cNvPr id="8" name="Picture 7" descr="A screenshot of a cell phone&#10;&#10;Description automatically generated">
            <a:extLst>
              <a:ext uri="{FF2B5EF4-FFF2-40B4-BE49-F238E27FC236}">
                <a16:creationId xmlns:a16="http://schemas.microsoft.com/office/drawing/2014/main" id="{8EE2E5E0-EE82-FE43-BE83-921A2539F97D}"/>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638005" y="1173338"/>
            <a:ext cx="5157491" cy="4938705"/>
          </a:xfrm>
          <a:prstGeom prst="rect">
            <a:avLst/>
          </a:prstGeom>
        </p:spPr>
      </p:pic>
      <p:sp>
        <p:nvSpPr>
          <p:cNvPr id="13" name="TextBox 12">
            <a:extLst>
              <a:ext uri="{FF2B5EF4-FFF2-40B4-BE49-F238E27FC236}">
                <a16:creationId xmlns:a16="http://schemas.microsoft.com/office/drawing/2014/main" id="{087C083F-FF02-BD4D-AD72-265D5F04F29F}"/>
              </a:ext>
            </a:extLst>
          </p:cNvPr>
          <p:cNvSpPr txBox="1"/>
          <p:nvPr/>
        </p:nvSpPr>
        <p:spPr>
          <a:xfrm>
            <a:off x="581027" y="2926234"/>
            <a:ext cx="4976760" cy="913199"/>
          </a:xfrm>
          <a:prstGeom prst="rect">
            <a:avLst/>
          </a:prstGeom>
          <a:noFill/>
        </p:spPr>
        <p:txBody>
          <a:bodyPr wrap="square" rtlCol="0">
            <a:spAutoFit/>
          </a:bodyPr>
          <a:lstStyle/>
          <a:p>
            <a:pPr>
              <a:spcBef>
                <a:spcPts val="2100"/>
              </a:spcBef>
            </a:pPr>
            <a:r>
              <a:rPr lang="en-US" sz="2667" dirty="0"/>
              <a:t>Adapt Recognizing Textual Entailment models?</a:t>
            </a:r>
          </a:p>
        </p:txBody>
      </p:sp>
      <p:sp>
        <p:nvSpPr>
          <p:cNvPr id="3" name="Slide Number Placeholder 2">
            <a:extLst>
              <a:ext uri="{FF2B5EF4-FFF2-40B4-BE49-F238E27FC236}">
                <a16:creationId xmlns:a16="http://schemas.microsoft.com/office/drawing/2014/main" id="{87782413-C974-9543-9A0F-F8298868F61A}"/>
              </a:ext>
            </a:extLst>
          </p:cNvPr>
          <p:cNvSpPr>
            <a:spLocks noGrp="1"/>
          </p:cNvSpPr>
          <p:nvPr>
            <p:ph type="sldNum" sz="quarter" idx="12"/>
          </p:nvPr>
        </p:nvSpPr>
        <p:spPr/>
        <p:txBody>
          <a:bodyPr/>
          <a:lstStyle/>
          <a:p>
            <a:fld id="{BA3B278C-9CA1-1A43-8906-514CE76E7526}" type="slidenum">
              <a:rPr lang="en-US" smtClean="0"/>
              <a:t>34</a:t>
            </a:fld>
            <a:endParaRPr lang="en-US"/>
          </a:p>
        </p:txBody>
      </p:sp>
    </p:spTree>
    <p:extLst>
      <p:ext uri="{BB962C8B-B14F-4D97-AF65-F5344CB8AC3E}">
        <p14:creationId xmlns:p14="http://schemas.microsoft.com/office/powerpoint/2010/main" val="334445010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C88FD7F-6399-3E40-B892-44DF40E8ED05}"/>
              </a:ext>
            </a:extLst>
          </p:cNvPr>
          <p:cNvSpPr txBox="1"/>
          <p:nvPr/>
        </p:nvSpPr>
        <p:spPr>
          <a:xfrm>
            <a:off x="581026" y="192024"/>
            <a:ext cx="11029949" cy="707886"/>
          </a:xfrm>
          <a:prstGeom prst="rect">
            <a:avLst/>
          </a:prstGeom>
          <a:noFill/>
        </p:spPr>
        <p:txBody>
          <a:bodyPr wrap="square" rtlCol="0">
            <a:spAutoFit/>
          </a:bodyPr>
          <a:lstStyle/>
          <a:p>
            <a:pPr algn="ctr"/>
            <a:r>
              <a:rPr lang="en-US" sz="4000" dirty="0"/>
              <a:t>Machine Reading/Language Models</a:t>
            </a:r>
          </a:p>
        </p:txBody>
      </p:sp>
      <p:pic>
        <p:nvPicPr>
          <p:cNvPr id="8" name="Picture 7" descr="A screenshot of a cell phone&#10;&#10;Description automatically generated">
            <a:extLst>
              <a:ext uri="{FF2B5EF4-FFF2-40B4-BE49-F238E27FC236}">
                <a16:creationId xmlns:a16="http://schemas.microsoft.com/office/drawing/2014/main" id="{8EE2E5E0-EE82-FE43-BE83-921A2539F97D}"/>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820190" y="1170431"/>
            <a:ext cx="5390293" cy="4937760"/>
          </a:xfrm>
          <a:prstGeom prst="rect">
            <a:avLst/>
          </a:prstGeom>
        </p:spPr>
      </p:pic>
      <p:sp>
        <p:nvSpPr>
          <p:cNvPr id="14" name="TextBox 13">
            <a:extLst>
              <a:ext uri="{FF2B5EF4-FFF2-40B4-BE49-F238E27FC236}">
                <a16:creationId xmlns:a16="http://schemas.microsoft.com/office/drawing/2014/main" id="{B93DB9CD-03A8-5742-91D5-225BB0A80A98}"/>
              </a:ext>
            </a:extLst>
          </p:cNvPr>
          <p:cNvSpPr txBox="1"/>
          <p:nvPr/>
        </p:nvSpPr>
        <p:spPr>
          <a:xfrm>
            <a:off x="6210483" y="2632531"/>
            <a:ext cx="5826439" cy="1592937"/>
          </a:xfrm>
          <a:prstGeom prst="rect">
            <a:avLst/>
          </a:prstGeom>
          <a:noFill/>
        </p:spPr>
        <p:txBody>
          <a:bodyPr wrap="square" rtlCol="0">
            <a:spAutoFit/>
          </a:bodyPr>
          <a:lstStyle/>
          <a:p>
            <a:pPr>
              <a:spcBef>
                <a:spcPts val="2100"/>
              </a:spcBef>
            </a:pPr>
            <a:r>
              <a:rPr lang="en-US" sz="2667" dirty="0"/>
              <a:t>Supervised Regression?</a:t>
            </a:r>
          </a:p>
          <a:p>
            <a:pPr>
              <a:spcBef>
                <a:spcPts val="2100"/>
              </a:spcBef>
            </a:pPr>
            <a:r>
              <a:rPr lang="en-US" sz="2667" dirty="0"/>
              <a:t>Seeking to predict </a:t>
            </a:r>
            <a:r>
              <a:rPr lang="en-US" sz="2667" i="1" dirty="0">
                <a:solidFill>
                  <a:srgbClr val="FF0000"/>
                </a:solidFill>
              </a:rPr>
              <a:t>Substantial over/understatement of tax §6662(d)</a:t>
            </a:r>
          </a:p>
        </p:txBody>
      </p:sp>
      <p:sp>
        <p:nvSpPr>
          <p:cNvPr id="3" name="Slide Number Placeholder 2">
            <a:extLst>
              <a:ext uri="{FF2B5EF4-FFF2-40B4-BE49-F238E27FC236}">
                <a16:creationId xmlns:a16="http://schemas.microsoft.com/office/drawing/2014/main" id="{A9DC2B4B-B59E-6A4C-B11F-CACA7B4C2F0B}"/>
              </a:ext>
            </a:extLst>
          </p:cNvPr>
          <p:cNvSpPr>
            <a:spLocks noGrp="1"/>
          </p:cNvSpPr>
          <p:nvPr>
            <p:ph type="sldNum" sz="quarter" idx="12"/>
          </p:nvPr>
        </p:nvSpPr>
        <p:spPr/>
        <p:txBody>
          <a:bodyPr/>
          <a:lstStyle/>
          <a:p>
            <a:fld id="{BA3B278C-9CA1-1A43-8906-514CE76E7526}" type="slidenum">
              <a:rPr lang="en-US" smtClean="0"/>
              <a:t>35</a:t>
            </a:fld>
            <a:endParaRPr lang="en-US"/>
          </a:p>
        </p:txBody>
      </p:sp>
    </p:spTree>
    <p:extLst>
      <p:ext uri="{BB962C8B-B14F-4D97-AF65-F5344CB8AC3E}">
        <p14:creationId xmlns:p14="http://schemas.microsoft.com/office/powerpoint/2010/main" val="182269909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C88FD7F-6399-3E40-B892-44DF40E8ED05}"/>
              </a:ext>
            </a:extLst>
          </p:cNvPr>
          <p:cNvSpPr txBox="1"/>
          <p:nvPr/>
        </p:nvSpPr>
        <p:spPr>
          <a:xfrm>
            <a:off x="581026" y="192024"/>
            <a:ext cx="11029949" cy="707886"/>
          </a:xfrm>
          <a:prstGeom prst="rect">
            <a:avLst/>
          </a:prstGeom>
          <a:noFill/>
        </p:spPr>
        <p:txBody>
          <a:bodyPr wrap="square" rtlCol="0">
            <a:spAutoFit/>
          </a:bodyPr>
          <a:lstStyle/>
          <a:p>
            <a:pPr algn="ctr"/>
            <a:r>
              <a:rPr lang="en-US" sz="4000" dirty="0"/>
              <a:t>Machine Reading/Language Models</a:t>
            </a:r>
          </a:p>
        </p:txBody>
      </p:sp>
      <p:graphicFrame>
        <p:nvGraphicFramePr>
          <p:cNvPr id="11" name="Chart 10">
            <a:extLst>
              <a:ext uri="{FF2B5EF4-FFF2-40B4-BE49-F238E27FC236}">
                <a16:creationId xmlns:a16="http://schemas.microsoft.com/office/drawing/2014/main" id="{EDEAD07E-E864-BC4C-AADE-E6E50B8ACE6C}"/>
              </a:ext>
            </a:extLst>
          </p:cNvPr>
          <p:cNvGraphicFramePr>
            <a:graphicFrameLocks/>
          </p:cNvGraphicFramePr>
          <p:nvPr/>
        </p:nvGraphicFramePr>
        <p:xfrm>
          <a:off x="0" y="914400"/>
          <a:ext cx="12188952" cy="5486400"/>
        </p:xfrm>
        <a:graphic>
          <a:graphicData uri="http://schemas.openxmlformats.org/drawingml/2006/chart">
            <c:chart xmlns:c="http://schemas.openxmlformats.org/drawingml/2006/chart" xmlns:r="http://schemas.openxmlformats.org/officeDocument/2006/relationships" r:id="rId3"/>
          </a:graphicData>
        </a:graphic>
      </p:graphicFrame>
      <p:sp>
        <p:nvSpPr>
          <p:cNvPr id="3" name="Slide Number Placeholder 2">
            <a:extLst>
              <a:ext uri="{FF2B5EF4-FFF2-40B4-BE49-F238E27FC236}">
                <a16:creationId xmlns:a16="http://schemas.microsoft.com/office/drawing/2014/main" id="{FB94AEA0-5A7C-B442-96C7-5B0042C9A8FE}"/>
              </a:ext>
            </a:extLst>
          </p:cNvPr>
          <p:cNvSpPr>
            <a:spLocks noGrp="1"/>
          </p:cNvSpPr>
          <p:nvPr>
            <p:ph type="sldNum" sz="quarter" idx="12"/>
          </p:nvPr>
        </p:nvSpPr>
        <p:spPr/>
        <p:txBody>
          <a:bodyPr/>
          <a:lstStyle/>
          <a:p>
            <a:fld id="{BA3B278C-9CA1-1A43-8906-514CE76E7526}" type="slidenum">
              <a:rPr lang="en-US" smtClean="0"/>
              <a:t>36</a:t>
            </a:fld>
            <a:endParaRPr lang="en-US"/>
          </a:p>
        </p:txBody>
      </p:sp>
      <p:sp>
        <p:nvSpPr>
          <p:cNvPr id="5" name="TextBox 4">
            <a:extLst>
              <a:ext uri="{FF2B5EF4-FFF2-40B4-BE49-F238E27FC236}">
                <a16:creationId xmlns:a16="http://schemas.microsoft.com/office/drawing/2014/main" id="{3D5569F8-37F6-8A43-83B0-81A3EC8D41CC}"/>
              </a:ext>
            </a:extLst>
          </p:cNvPr>
          <p:cNvSpPr txBox="1"/>
          <p:nvPr/>
        </p:nvSpPr>
        <p:spPr>
          <a:xfrm>
            <a:off x="3668106" y="1443038"/>
            <a:ext cx="4852739" cy="769441"/>
          </a:xfrm>
          <a:prstGeom prst="rect">
            <a:avLst/>
          </a:prstGeom>
          <a:noFill/>
        </p:spPr>
        <p:txBody>
          <a:bodyPr wrap="none" rtlCol="0">
            <a:spAutoFit/>
          </a:bodyPr>
          <a:lstStyle/>
          <a:p>
            <a:r>
              <a:rPr lang="en-US" sz="4400" dirty="0">
                <a:solidFill>
                  <a:srgbClr val="FF0000"/>
                </a:solidFill>
              </a:rPr>
              <a:t>Effectively at chance</a:t>
            </a:r>
          </a:p>
        </p:txBody>
      </p:sp>
    </p:spTree>
    <p:extLst>
      <p:ext uri="{BB962C8B-B14F-4D97-AF65-F5344CB8AC3E}">
        <p14:creationId xmlns:p14="http://schemas.microsoft.com/office/powerpoint/2010/main" val="115219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0580EE5-F7A3-D343-9E15-657F35A6BDD1}"/>
              </a:ext>
            </a:extLst>
          </p:cNvPr>
          <p:cNvSpPr>
            <a:spLocks noGrp="1"/>
          </p:cNvSpPr>
          <p:nvPr>
            <p:ph type="title"/>
          </p:nvPr>
        </p:nvSpPr>
        <p:spPr>
          <a:xfrm>
            <a:off x="314325" y="465138"/>
            <a:ext cx="11768138" cy="1325563"/>
          </a:xfrm>
        </p:spPr>
        <p:txBody>
          <a:bodyPr/>
          <a:lstStyle/>
          <a:p>
            <a:r>
              <a:rPr lang="en-US" dirty="0"/>
              <a:t>Training domain specific encoders, e.g., </a:t>
            </a:r>
            <a:r>
              <a:rPr lang="en-US" dirty="0" err="1">
                <a:solidFill>
                  <a:srgbClr val="FF0000"/>
                </a:solidFill>
              </a:rPr>
              <a:t>LegalBERT</a:t>
            </a:r>
            <a:endParaRPr lang="en-US" dirty="0">
              <a:solidFill>
                <a:srgbClr val="FF0000"/>
              </a:solidFill>
            </a:endParaRPr>
          </a:p>
        </p:txBody>
      </p:sp>
    </p:spTree>
    <p:extLst>
      <p:ext uri="{BB962C8B-B14F-4D97-AF65-F5344CB8AC3E}">
        <p14:creationId xmlns:p14="http://schemas.microsoft.com/office/powerpoint/2010/main" val="2780669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C2F663-5DCC-C940-B6FB-12AD49D719BA}"/>
              </a:ext>
            </a:extLst>
          </p:cNvPr>
          <p:cNvSpPr>
            <a:spLocks noGrp="1"/>
          </p:cNvSpPr>
          <p:nvPr>
            <p:ph type="title"/>
          </p:nvPr>
        </p:nvSpPr>
        <p:spPr/>
        <p:txBody>
          <a:bodyPr/>
          <a:lstStyle/>
          <a:p>
            <a:r>
              <a:rPr lang="en-US" dirty="0" err="1"/>
              <a:t>LegalBERT</a:t>
            </a:r>
            <a:endParaRPr lang="en-US" dirty="0"/>
          </a:p>
        </p:txBody>
      </p:sp>
      <p:pic>
        <p:nvPicPr>
          <p:cNvPr id="4" name="Picture 3">
            <a:extLst>
              <a:ext uri="{FF2B5EF4-FFF2-40B4-BE49-F238E27FC236}">
                <a16:creationId xmlns:a16="http://schemas.microsoft.com/office/drawing/2014/main" id="{F64F748E-E4C3-5E4D-935F-0EC6320D1C37}"/>
              </a:ext>
            </a:extLst>
          </p:cNvPr>
          <p:cNvPicPr>
            <a:picLocks noChangeAspect="1"/>
          </p:cNvPicPr>
          <p:nvPr/>
        </p:nvPicPr>
        <p:blipFill>
          <a:blip r:embed="rId2"/>
          <a:stretch>
            <a:fillRect/>
          </a:stretch>
        </p:blipFill>
        <p:spPr>
          <a:xfrm>
            <a:off x="1123443" y="2766218"/>
            <a:ext cx="3150614" cy="1325563"/>
          </a:xfrm>
          <a:prstGeom prst="rect">
            <a:avLst/>
          </a:prstGeom>
        </p:spPr>
      </p:pic>
      <p:pic>
        <p:nvPicPr>
          <p:cNvPr id="5" name="Picture 4">
            <a:extLst>
              <a:ext uri="{FF2B5EF4-FFF2-40B4-BE49-F238E27FC236}">
                <a16:creationId xmlns:a16="http://schemas.microsoft.com/office/drawing/2014/main" id="{E56A21A4-509F-4B45-BAF5-9C2B085015A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559300" y="1785228"/>
            <a:ext cx="7508395" cy="4075280"/>
          </a:xfrm>
          <a:prstGeom prst="rect">
            <a:avLst/>
          </a:prstGeom>
        </p:spPr>
      </p:pic>
      <p:sp>
        <p:nvSpPr>
          <p:cNvPr id="6" name="Content Placeholder 2">
            <a:extLst>
              <a:ext uri="{FF2B5EF4-FFF2-40B4-BE49-F238E27FC236}">
                <a16:creationId xmlns:a16="http://schemas.microsoft.com/office/drawing/2014/main" id="{58277891-5201-664B-AC05-D37C67C5BE63}"/>
              </a:ext>
            </a:extLst>
          </p:cNvPr>
          <p:cNvSpPr txBox="1">
            <a:spLocks/>
          </p:cNvSpPr>
          <p:nvPr/>
        </p:nvSpPr>
        <p:spPr>
          <a:xfrm>
            <a:off x="263525" y="1440655"/>
            <a:ext cx="4295775" cy="1325563"/>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Tx/>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r>
              <a:rPr lang="en-US" dirty="0"/>
              <a:t>Step 1: Preprocess </a:t>
            </a:r>
            <a:r>
              <a:rPr lang="en-US" dirty="0" err="1"/>
              <a:t>case.law</a:t>
            </a:r>
            <a:endParaRPr lang="en-US" dirty="0"/>
          </a:p>
        </p:txBody>
      </p:sp>
    </p:spTree>
    <p:extLst>
      <p:ext uri="{BB962C8B-B14F-4D97-AF65-F5344CB8AC3E}">
        <p14:creationId xmlns:p14="http://schemas.microsoft.com/office/powerpoint/2010/main" val="17639229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C2F663-5DCC-C940-B6FB-12AD49D719BA}"/>
              </a:ext>
            </a:extLst>
          </p:cNvPr>
          <p:cNvSpPr>
            <a:spLocks noGrp="1"/>
          </p:cNvSpPr>
          <p:nvPr>
            <p:ph type="title"/>
          </p:nvPr>
        </p:nvSpPr>
        <p:spPr/>
        <p:txBody>
          <a:bodyPr/>
          <a:lstStyle/>
          <a:p>
            <a:r>
              <a:rPr lang="en-US" dirty="0" err="1"/>
              <a:t>LegalBERT</a:t>
            </a:r>
            <a:endParaRPr lang="en-US" dirty="0"/>
          </a:p>
        </p:txBody>
      </p:sp>
      <p:sp>
        <p:nvSpPr>
          <p:cNvPr id="3" name="Content Placeholder 2">
            <a:extLst>
              <a:ext uri="{FF2B5EF4-FFF2-40B4-BE49-F238E27FC236}">
                <a16:creationId xmlns:a16="http://schemas.microsoft.com/office/drawing/2014/main" id="{AD88F8BA-B2D7-0442-A756-2E691F4CCB14}"/>
              </a:ext>
            </a:extLst>
          </p:cNvPr>
          <p:cNvSpPr>
            <a:spLocks noGrp="1"/>
          </p:cNvSpPr>
          <p:nvPr>
            <p:ph idx="1"/>
          </p:nvPr>
        </p:nvSpPr>
        <p:spPr>
          <a:xfrm>
            <a:off x="3809204" y="3913330"/>
            <a:ext cx="4660899" cy="1698223"/>
          </a:xfrm>
        </p:spPr>
        <p:txBody>
          <a:bodyPr>
            <a:normAutofit/>
          </a:bodyPr>
          <a:lstStyle/>
          <a:p>
            <a:r>
              <a:rPr lang="en-US" dirty="0">
                <a:solidFill>
                  <a:schemeClr val="tx1">
                    <a:lumMod val="65000"/>
                    <a:lumOff val="35000"/>
                  </a:schemeClr>
                </a:solidFill>
              </a:rPr>
              <a:t>Cases starting in 1970</a:t>
            </a:r>
          </a:p>
          <a:p>
            <a:r>
              <a:rPr lang="en-US" dirty="0">
                <a:solidFill>
                  <a:schemeClr val="tx1">
                    <a:lumMod val="65000"/>
                    <a:lumOff val="35000"/>
                  </a:schemeClr>
                </a:solidFill>
              </a:rPr>
              <a:t>400+ tokens per case</a:t>
            </a:r>
          </a:p>
          <a:p>
            <a:r>
              <a:rPr lang="en-US" dirty="0">
                <a:solidFill>
                  <a:schemeClr val="tx1">
                    <a:lumMod val="65000"/>
                    <a:lumOff val="35000"/>
                  </a:schemeClr>
                </a:solidFill>
              </a:rPr>
              <a:t>900,000,000 tokens in total</a:t>
            </a:r>
          </a:p>
          <a:p>
            <a:endParaRPr lang="en-US" dirty="0"/>
          </a:p>
        </p:txBody>
      </p:sp>
      <p:pic>
        <p:nvPicPr>
          <p:cNvPr id="4" name="Picture 3">
            <a:extLst>
              <a:ext uri="{FF2B5EF4-FFF2-40B4-BE49-F238E27FC236}">
                <a16:creationId xmlns:a16="http://schemas.microsoft.com/office/drawing/2014/main" id="{F64F748E-E4C3-5E4D-935F-0EC6320D1C3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59300" y="1549488"/>
            <a:ext cx="1898650" cy="798822"/>
          </a:xfrm>
          <a:prstGeom prst="rect">
            <a:avLst/>
          </a:prstGeom>
        </p:spPr>
      </p:pic>
      <p:sp>
        <p:nvSpPr>
          <p:cNvPr id="6" name="Content Placeholder 2">
            <a:extLst>
              <a:ext uri="{FF2B5EF4-FFF2-40B4-BE49-F238E27FC236}">
                <a16:creationId xmlns:a16="http://schemas.microsoft.com/office/drawing/2014/main" id="{58277891-5201-664B-AC05-D37C67C5BE63}"/>
              </a:ext>
            </a:extLst>
          </p:cNvPr>
          <p:cNvSpPr txBox="1">
            <a:spLocks/>
          </p:cNvSpPr>
          <p:nvPr/>
        </p:nvSpPr>
        <p:spPr>
          <a:xfrm>
            <a:off x="263525" y="1440655"/>
            <a:ext cx="7294563" cy="3559970"/>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Tx/>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r>
              <a:rPr lang="en-US" dirty="0"/>
              <a:t>Step 1: Preprocess </a:t>
            </a:r>
            <a:r>
              <a:rPr lang="en-US" dirty="0" err="1"/>
              <a:t>case.law</a:t>
            </a:r>
            <a:endParaRPr lang="en-US" dirty="0"/>
          </a:p>
          <a:p>
            <a:endParaRPr lang="en-US" dirty="0"/>
          </a:p>
          <a:p>
            <a:r>
              <a:rPr lang="en-US" dirty="0"/>
              <a:t>Step 2: Continued training of BERT Base Cased</a:t>
            </a:r>
          </a:p>
        </p:txBody>
      </p:sp>
      <p:pic>
        <p:nvPicPr>
          <p:cNvPr id="7" name="Picture 6">
            <a:extLst>
              <a:ext uri="{FF2B5EF4-FFF2-40B4-BE49-F238E27FC236}">
                <a16:creationId xmlns:a16="http://schemas.microsoft.com/office/drawing/2014/main" id="{8BCEE3BF-43D5-514C-BA78-D6E5206D0B7B}"/>
              </a:ext>
            </a:extLst>
          </p:cNvPr>
          <p:cNvPicPr>
            <a:picLocks noChangeAspect="1"/>
          </p:cNvPicPr>
          <p:nvPr/>
        </p:nvPicPr>
        <p:blipFill>
          <a:blip r:embed="rId3"/>
          <a:stretch>
            <a:fillRect/>
          </a:stretch>
        </p:blipFill>
        <p:spPr>
          <a:xfrm>
            <a:off x="7032625" y="1474018"/>
            <a:ext cx="2435225" cy="3238598"/>
          </a:xfrm>
          <a:prstGeom prst="rect">
            <a:avLst/>
          </a:prstGeom>
        </p:spPr>
      </p:pic>
    </p:spTree>
    <p:extLst>
      <p:ext uri="{BB962C8B-B14F-4D97-AF65-F5344CB8AC3E}">
        <p14:creationId xmlns:p14="http://schemas.microsoft.com/office/powerpoint/2010/main" val="4114179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3" end="3"/>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E9EEBA-9AFF-A04B-A6AE-C7A2A894E1E0}"/>
              </a:ext>
            </a:extLst>
          </p:cNvPr>
          <p:cNvSpPr>
            <a:spLocks noGrp="1"/>
          </p:cNvSpPr>
          <p:nvPr>
            <p:ph type="title"/>
          </p:nvPr>
        </p:nvSpPr>
        <p:spPr>
          <a:xfrm>
            <a:off x="838200" y="117990"/>
            <a:ext cx="10515600" cy="1325563"/>
          </a:xfrm>
        </p:spPr>
        <p:txBody>
          <a:bodyPr/>
          <a:lstStyle/>
          <a:p>
            <a:r>
              <a:rPr lang="en-US" dirty="0"/>
              <a:t>My salient background</a:t>
            </a:r>
          </a:p>
        </p:txBody>
      </p:sp>
      <p:sp>
        <p:nvSpPr>
          <p:cNvPr id="3" name="Content Placeholder 2">
            <a:extLst>
              <a:ext uri="{FF2B5EF4-FFF2-40B4-BE49-F238E27FC236}">
                <a16:creationId xmlns:a16="http://schemas.microsoft.com/office/drawing/2014/main" id="{EA21384B-76DA-9E4C-8B5B-121CB81376B9}"/>
              </a:ext>
            </a:extLst>
          </p:cNvPr>
          <p:cNvSpPr>
            <a:spLocks noGrp="1"/>
          </p:cNvSpPr>
          <p:nvPr>
            <p:ph idx="1"/>
          </p:nvPr>
        </p:nvSpPr>
        <p:spPr/>
        <p:txBody>
          <a:bodyPr>
            <a:normAutofit lnSpcReduction="10000"/>
          </a:bodyPr>
          <a:lstStyle/>
          <a:p>
            <a:pPr marL="0" indent="0">
              <a:buNone/>
            </a:pPr>
            <a:r>
              <a:rPr lang="en-US" dirty="0">
                <a:solidFill>
                  <a:schemeClr val="accent1"/>
                </a:solidFill>
              </a:rPr>
              <a:t>1999</a:t>
            </a:r>
            <a:r>
              <a:rPr lang="en-US" dirty="0"/>
              <a:t>  Considered grad programs for “AI and Law” ... </a:t>
            </a:r>
          </a:p>
          <a:p>
            <a:pPr marL="0" indent="0">
              <a:buNone/>
            </a:pPr>
            <a:endParaRPr lang="en-US" dirty="0"/>
          </a:p>
          <a:p>
            <a:pPr marL="0" indent="0">
              <a:buNone/>
            </a:pPr>
            <a:r>
              <a:rPr lang="en-US" dirty="0">
                <a:solidFill>
                  <a:schemeClr val="accent1"/>
                </a:solidFill>
              </a:rPr>
              <a:t>2003</a:t>
            </a:r>
            <a:r>
              <a:rPr lang="en-US" dirty="0"/>
              <a:t>  Partially completed applications to law school …</a:t>
            </a:r>
          </a:p>
          <a:p>
            <a:pPr marL="0" indent="0">
              <a:buNone/>
            </a:pPr>
            <a:endParaRPr lang="en-US" dirty="0"/>
          </a:p>
          <a:p>
            <a:pPr marL="0" indent="0">
              <a:buNone/>
            </a:pPr>
            <a:r>
              <a:rPr lang="en-US" dirty="0">
                <a:solidFill>
                  <a:schemeClr val="accent1"/>
                </a:solidFill>
              </a:rPr>
              <a:t>2005</a:t>
            </a:r>
            <a:r>
              <a:rPr lang="en-US" dirty="0"/>
              <a:t>  Brief startup on legal discovery …</a:t>
            </a:r>
          </a:p>
          <a:p>
            <a:pPr marL="0" indent="0">
              <a:buNone/>
            </a:pPr>
            <a:endParaRPr lang="en-US" dirty="0"/>
          </a:p>
          <a:p>
            <a:pPr marL="0" indent="0">
              <a:buNone/>
            </a:pPr>
            <a:r>
              <a:rPr lang="en-US" i="1" dirty="0">
                <a:solidFill>
                  <a:srgbClr val="FF0000"/>
                </a:solidFill>
              </a:rPr>
              <a:t>            … did various things in computational semantics …</a:t>
            </a:r>
          </a:p>
          <a:p>
            <a:pPr marL="0" indent="0">
              <a:buNone/>
            </a:pPr>
            <a:endParaRPr lang="en-US" dirty="0"/>
          </a:p>
          <a:p>
            <a:pPr marL="0" indent="0">
              <a:buNone/>
            </a:pPr>
            <a:r>
              <a:rPr lang="en-US" dirty="0">
                <a:solidFill>
                  <a:schemeClr val="accent1"/>
                </a:solidFill>
              </a:rPr>
              <a:t>2019</a:t>
            </a:r>
            <a:r>
              <a:rPr lang="en-US" dirty="0"/>
              <a:t>  Local professor at law school interviews for CS PhD program </a:t>
            </a:r>
          </a:p>
          <a:p>
            <a:endParaRPr lang="en-US" dirty="0"/>
          </a:p>
        </p:txBody>
      </p:sp>
    </p:spTree>
    <p:extLst>
      <p:ext uri="{BB962C8B-B14F-4D97-AF65-F5344CB8AC3E}">
        <p14:creationId xmlns:p14="http://schemas.microsoft.com/office/powerpoint/2010/main" val="29122611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C2F663-5DCC-C940-B6FB-12AD49D719BA}"/>
              </a:ext>
            </a:extLst>
          </p:cNvPr>
          <p:cNvSpPr>
            <a:spLocks noGrp="1"/>
          </p:cNvSpPr>
          <p:nvPr>
            <p:ph type="title"/>
          </p:nvPr>
        </p:nvSpPr>
        <p:spPr/>
        <p:txBody>
          <a:bodyPr/>
          <a:lstStyle/>
          <a:p>
            <a:r>
              <a:rPr lang="en-US" dirty="0" err="1"/>
              <a:t>LegalBERT</a:t>
            </a:r>
            <a:endParaRPr lang="en-US" dirty="0"/>
          </a:p>
        </p:txBody>
      </p:sp>
      <p:pic>
        <p:nvPicPr>
          <p:cNvPr id="4" name="Picture 3">
            <a:extLst>
              <a:ext uri="{FF2B5EF4-FFF2-40B4-BE49-F238E27FC236}">
                <a16:creationId xmlns:a16="http://schemas.microsoft.com/office/drawing/2014/main" id="{F64F748E-E4C3-5E4D-935F-0EC6320D1C3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59300" y="1549488"/>
            <a:ext cx="1898650" cy="798822"/>
          </a:xfrm>
          <a:prstGeom prst="rect">
            <a:avLst/>
          </a:prstGeom>
        </p:spPr>
      </p:pic>
      <p:sp>
        <p:nvSpPr>
          <p:cNvPr id="6" name="Content Placeholder 2">
            <a:extLst>
              <a:ext uri="{FF2B5EF4-FFF2-40B4-BE49-F238E27FC236}">
                <a16:creationId xmlns:a16="http://schemas.microsoft.com/office/drawing/2014/main" id="{58277891-5201-664B-AC05-D37C67C5BE63}"/>
              </a:ext>
            </a:extLst>
          </p:cNvPr>
          <p:cNvSpPr txBox="1">
            <a:spLocks/>
          </p:cNvSpPr>
          <p:nvPr/>
        </p:nvSpPr>
        <p:spPr>
          <a:xfrm>
            <a:off x="263525" y="1440655"/>
            <a:ext cx="7294563" cy="3559970"/>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Tx/>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r>
              <a:rPr lang="en-US" dirty="0"/>
              <a:t>Step 1: Preprocess </a:t>
            </a:r>
            <a:r>
              <a:rPr lang="en-US" dirty="0" err="1"/>
              <a:t>case.law</a:t>
            </a:r>
            <a:endParaRPr lang="en-US" dirty="0"/>
          </a:p>
          <a:p>
            <a:endParaRPr lang="en-US" dirty="0"/>
          </a:p>
          <a:p>
            <a:r>
              <a:rPr lang="en-US" dirty="0"/>
              <a:t>Step 2: Continued training of BERT Base Cased</a:t>
            </a:r>
          </a:p>
          <a:p>
            <a:endParaRPr lang="en-US" dirty="0"/>
          </a:p>
          <a:p>
            <a:r>
              <a:rPr lang="en-US" dirty="0"/>
              <a:t>Step 3: Evaluate on legal term discovery</a:t>
            </a:r>
          </a:p>
        </p:txBody>
      </p:sp>
      <p:pic>
        <p:nvPicPr>
          <p:cNvPr id="7" name="Picture 6">
            <a:extLst>
              <a:ext uri="{FF2B5EF4-FFF2-40B4-BE49-F238E27FC236}">
                <a16:creationId xmlns:a16="http://schemas.microsoft.com/office/drawing/2014/main" id="{8BCEE3BF-43D5-514C-BA78-D6E5206D0B7B}"/>
              </a:ext>
            </a:extLst>
          </p:cNvPr>
          <p:cNvPicPr>
            <a:picLocks noChangeAspect="1"/>
          </p:cNvPicPr>
          <p:nvPr/>
        </p:nvPicPr>
        <p:blipFill>
          <a:blip r:embed="rId3"/>
          <a:stretch>
            <a:fillRect/>
          </a:stretch>
        </p:blipFill>
        <p:spPr>
          <a:xfrm>
            <a:off x="7089776" y="1878454"/>
            <a:ext cx="1335087" cy="1775528"/>
          </a:xfrm>
          <a:prstGeom prst="rect">
            <a:avLst/>
          </a:prstGeom>
        </p:spPr>
      </p:pic>
      <p:pic>
        <p:nvPicPr>
          <p:cNvPr id="9" name="Picture 8">
            <a:extLst>
              <a:ext uri="{FF2B5EF4-FFF2-40B4-BE49-F238E27FC236}">
                <a16:creationId xmlns:a16="http://schemas.microsoft.com/office/drawing/2014/main" id="{E94278FF-C41F-8146-A6B9-63949732EB04}"/>
              </a:ext>
            </a:extLst>
          </p:cNvPr>
          <p:cNvPicPr>
            <a:picLocks noChangeAspect="1"/>
          </p:cNvPicPr>
          <p:nvPr/>
        </p:nvPicPr>
        <p:blipFill>
          <a:blip r:embed="rId4"/>
          <a:stretch>
            <a:fillRect/>
          </a:stretch>
        </p:blipFill>
        <p:spPr>
          <a:xfrm>
            <a:off x="9228931" y="3657599"/>
            <a:ext cx="2544763" cy="3180954"/>
          </a:xfrm>
          <a:prstGeom prst="rect">
            <a:avLst/>
          </a:prstGeom>
        </p:spPr>
      </p:pic>
      <p:sp>
        <p:nvSpPr>
          <p:cNvPr id="10" name="Content Placeholder 2">
            <a:extLst>
              <a:ext uri="{FF2B5EF4-FFF2-40B4-BE49-F238E27FC236}">
                <a16:creationId xmlns:a16="http://schemas.microsoft.com/office/drawing/2014/main" id="{08634D2C-8B6A-C549-ABFA-E52919197DAE}"/>
              </a:ext>
            </a:extLst>
          </p:cNvPr>
          <p:cNvSpPr>
            <a:spLocks noGrp="1"/>
          </p:cNvSpPr>
          <p:nvPr>
            <p:ph idx="1"/>
          </p:nvPr>
        </p:nvSpPr>
        <p:spPr>
          <a:xfrm>
            <a:off x="1100138" y="4771781"/>
            <a:ext cx="8355806" cy="1698223"/>
          </a:xfrm>
        </p:spPr>
        <p:txBody>
          <a:bodyPr>
            <a:normAutofit fontScale="92500"/>
          </a:bodyPr>
          <a:lstStyle/>
          <a:p>
            <a:r>
              <a:rPr lang="en-US" dirty="0">
                <a:solidFill>
                  <a:schemeClr val="tx1">
                    <a:lumMod val="65000"/>
                    <a:lumOff val="35000"/>
                  </a:schemeClr>
                </a:solidFill>
              </a:rPr>
              <a:t>Purchase, scan, OCR legal dictionary</a:t>
            </a:r>
          </a:p>
          <a:p>
            <a:r>
              <a:rPr lang="en-US" dirty="0">
                <a:solidFill>
                  <a:schemeClr val="tx1">
                    <a:lumMod val="65000"/>
                    <a:lumOff val="35000"/>
                  </a:schemeClr>
                </a:solidFill>
              </a:rPr>
              <a:t>Define ‘legal term’ recognitions as B-I-O sequence tagging</a:t>
            </a:r>
          </a:p>
          <a:p>
            <a:r>
              <a:rPr lang="en-US" dirty="0">
                <a:solidFill>
                  <a:schemeClr val="tx1">
                    <a:lumMod val="65000"/>
                    <a:lumOff val="35000"/>
                  </a:schemeClr>
                </a:solidFill>
              </a:rPr>
              <a:t>Results: better than lawyers, </a:t>
            </a:r>
            <a:r>
              <a:rPr lang="en-US" dirty="0" err="1">
                <a:solidFill>
                  <a:schemeClr val="tx1">
                    <a:lumMod val="65000"/>
                    <a:lumOff val="35000"/>
                  </a:schemeClr>
                </a:solidFill>
              </a:rPr>
              <a:t>LegalBERT</a:t>
            </a:r>
            <a:r>
              <a:rPr lang="en-US" dirty="0">
                <a:solidFill>
                  <a:schemeClr val="tx1">
                    <a:lumMod val="65000"/>
                    <a:lumOff val="35000"/>
                  </a:schemeClr>
                </a:solidFill>
              </a:rPr>
              <a:t> &gt; BERT</a:t>
            </a:r>
          </a:p>
          <a:p>
            <a:endParaRPr lang="en-US" dirty="0"/>
          </a:p>
        </p:txBody>
      </p:sp>
    </p:spTree>
    <p:extLst>
      <p:ext uri="{BB962C8B-B14F-4D97-AF65-F5344CB8AC3E}">
        <p14:creationId xmlns:p14="http://schemas.microsoft.com/office/powerpoint/2010/main" val="104622992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C2F663-5DCC-C940-B6FB-12AD49D719BA}"/>
              </a:ext>
            </a:extLst>
          </p:cNvPr>
          <p:cNvSpPr>
            <a:spLocks noGrp="1"/>
          </p:cNvSpPr>
          <p:nvPr>
            <p:ph type="title"/>
          </p:nvPr>
        </p:nvSpPr>
        <p:spPr/>
        <p:txBody>
          <a:bodyPr/>
          <a:lstStyle/>
          <a:p>
            <a:r>
              <a:rPr lang="en-US" dirty="0" err="1"/>
              <a:t>LegalBERT</a:t>
            </a:r>
            <a:endParaRPr lang="en-US" dirty="0"/>
          </a:p>
        </p:txBody>
      </p:sp>
      <p:pic>
        <p:nvPicPr>
          <p:cNvPr id="4" name="Picture 3">
            <a:extLst>
              <a:ext uri="{FF2B5EF4-FFF2-40B4-BE49-F238E27FC236}">
                <a16:creationId xmlns:a16="http://schemas.microsoft.com/office/drawing/2014/main" id="{F64F748E-E4C3-5E4D-935F-0EC6320D1C3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59300" y="1549488"/>
            <a:ext cx="1898650" cy="798822"/>
          </a:xfrm>
          <a:prstGeom prst="rect">
            <a:avLst/>
          </a:prstGeom>
        </p:spPr>
      </p:pic>
      <p:sp>
        <p:nvSpPr>
          <p:cNvPr id="6" name="Content Placeholder 2">
            <a:extLst>
              <a:ext uri="{FF2B5EF4-FFF2-40B4-BE49-F238E27FC236}">
                <a16:creationId xmlns:a16="http://schemas.microsoft.com/office/drawing/2014/main" id="{58277891-5201-664B-AC05-D37C67C5BE63}"/>
              </a:ext>
            </a:extLst>
          </p:cNvPr>
          <p:cNvSpPr txBox="1">
            <a:spLocks/>
          </p:cNvSpPr>
          <p:nvPr/>
        </p:nvSpPr>
        <p:spPr>
          <a:xfrm>
            <a:off x="263525" y="1440654"/>
            <a:ext cx="7294563" cy="4674395"/>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Tx/>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r>
              <a:rPr lang="en-US" dirty="0"/>
              <a:t>Step 1: Preprocess </a:t>
            </a:r>
            <a:r>
              <a:rPr lang="en-US" dirty="0" err="1"/>
              <a:t>case.law</a:t>
            </a:r>
            <a:endParaRPr lang="en-US" dirty="0"/>
          </a:p>
          <a:p>
            <a:endParaRPr lang="en-US" dirty="0"/>
          </a:p>
          <a:p>
            <a:r>
              <a:rPr lang="en-US" dirty="0"/>
              <a:t>Step 2: Continued training of BERT Base Cased</a:t>
            </a:r>
          </a:p>
          <a:p>
            <a:endParaRPr lang="en-US" dirty="0"/>
          </a:p>
          <a:p>
            <a:r>
              <a:rPr lang="en-US" dirty="0"/>
              <a:t>Step 3: Evaluate on legal term discovery</a:t>
            </a:r>
          </a:p>
          <a:p>
            <a:endParaRPr lang="en-US" dirty="0"/>
          </a:p>
          <a:p>
            <a:r>
              <a:rPr lang="en-US" dirty="0"/>
              <a:t>Step 4: Measure on SARA examples</a:t>
            </a:r>
          </a:p>
        </p:txBody>
      </p:sp>
      <p:pic>
        <p:nvPicPr>
          <p:cNvPr id="7" name="Picture 6">
            <a:extLst>
              <a:ext uri="{FF2B5EF4-FFF2-40B4-BE49-F238E27FC236}">
                <a16:creationId xmlns:a16="http://schemas.microsoft.com/office/drawing/2014/main" id="{8BCEE3BF-43D5-514C-BA78-D6E5206D0B7B}"/>
              </a:ext>
            </a:extLst>
          </p:cNvPr>
          <p:cNvPicPr>
            <a:picLocks noChangeAspect="1"/>
          </p:cNvPicPr>
          <p:nvPr/>
        </p:nvPicPr>
        <p:blipFill>
          <a:blip r:embed="rId3"/>
          <a:stretch>
            <a:fillRect/>
          </a:stretch>
        </p:blipFill>
        <p:spPr>
          <a:xfrm>
            <a:off x="7089776" y="1878454"/>
            <a:ext cx="1335087" cy="1775528"/>
          </a:xfrm>
          <a:prstGeom prst="rect">
            <a:avLst/>
          </a:prstGeom>
        </p:spPr>
      </p:pic>
      <p:pic>
        <p:nvPicPr>
          <p:cNvPr id="9" name="Picture 8">
            <a:extLst>
              <a:ext uri="{FF2B5EF4-FFF2-40B4-BE49-F238E27FC236}">
                <a16:creationId xmlns:a16="http://schemas.microsoft.com/office/drawing/2014/main" id="{E94278FF-C41F-8146-A6B9-63949732EB04}"/>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223794" y="3544093"/>
            <a:ext cx="1100138" cy="1375173"/>
          </a:xfrm>
          <a:prstGeom prst="rect">
            <a:avLst/>
          </a:prstGeom>
        </p:spPr>
      </p:pic>
      <p:graphicFrame>
        <p:nvGraphicFramePr>
          <p:cNvPr id="8" name="Chart 7">
            <a:extLst>
              <a:ext uri="{FF2B5EF4-FFF2-40B4-BE49-F238E27FC236}">
                <a16:creationId xmlns:a16="http://schemas.microsoft.com/office/drawing/2014/main" id="{D28D3237-5FA2-FB40-B928-467DE6563912}"/>
              </a:ext>
            </a:extLst>
          </p:cNvPr>
          <p:cNvGraphicFramePr/>
          <p:nvPr>
            <p:extLst>
              <p:ext uri="{D42A27DB-BD31-4B8C-83A1-F6EECF244321}">
                <p14:modId xmlns:p14="http://schemas.microsoft.com/office/powerpoint/2010/main" val="399144348"/>
              </p:ext>
            </p:extLst>
          </p:nvPr>
        </p:nvGraphicFramePr>
        <p:xfrm>
          <a:off x="5508625" y="4882706"/>
          <a:ext cx="4598987" cy="2008235"/>
        </p:xfrm>
        <a:graphic>
          <a:graphicData uri="http://schemas.openxmlformats.org/drawingml/2006/chart">
            <c:chart xmlns:c="http://schemas.openxmlformats.org/drawingml/2006/chart" xmlns:r="http://schemas.openxmlformats.org/officeDocument/2006/relationships" r:id="rId5"/>
          </a:graphicData>
        </a:graphic>
      </p:graphicFrame>
      <p:sp>
        <p:nvSpPr>
          <p:cNvPr id="11" name="Down Arrow 10">
            <a:extLst>
              <a:ext uri="{FF2B5EF4-FFF2-40B4-BE49-F238E27FC236}">
                <a16:creationId xmlns:a16="http://schemas.microsoft.com/office/drawing/2014/main" id="{59042B06-AAA1-AB40-B349-8D1FCDF89D8A}"/>
              </a:ext>
            </a:extLst>
          </p:cNvPr>
          <p:cNvSpPr/>
          <p:nvPr/>
        </p:nvSpPr>
        <p:spPr>
          <a:xfrm>
            <a:off x="6070599" y="5315656"/>
            <a:ext cx="292099" cy="1300162"/>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2324042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C88FD7F-6399-3E40-B892-44DF40E8ED05}"/>
              </a:ext>
            </a:extLst>
          </p:cNvPr>
          <p:cNvSpPr txBox="1"/>
          <p:nvPr/>
        </p:nvSpPr>
        <p:spPr>
          <a:xfrm>
            <a:off x="581027" y="192025"/>
            <a:ext cx="11029949" cy="615553"/>
          </a:xfrm>
          <a:prstGeom prst="rect">
            <a:avLst/>
          </a:prstGeom>
          <a:noFill/>
        </p:spPr>
        <p:txBody>
          <a:bodyPr wrap="square" rtlCol="0">
            <a:spAutoFit/>
          </a:bodyPr>
          <a:lstStyle/>
          <a:p>
            <a:pPr algn="ctr"/>
            <a:r>
              <a:rPr lang="en-US" sz="3400" dirty="0"/>
              <a:t>Machine Reading/Language Models</a:t>
            </a:r>
          </a:p>
        </p:txBody>
      </p:sp>
      <p:graphicFrame>
        <p:nvGraphicFramePr>
          <p:cNvPr id="5" name="Chart 4">
            <a:extLst>
              <a:ext uri="{FF2B5EF4-FFF2-40B4-BE49-F238E27FC236}">
                <a16:creationId xmlns:a16="http://schemas.microsoft.com/office/drawing/2014/main" id="{1553E1FA-268F-1440-91F0-388BA8BABF32}"/>
              </a:ext>
            </a:extLst>
          </p:cNvPr>
          <p:cNvGraphicFramePr>
            <a:graphicFrameLocks/>
          </p:cNvGraphicFramePr>
          <p:nvPr/>
        </p:nvGraphicFramePr>
        <p:xfrm>
          <a:off x="1524" y="914400"/>
          <a:ext cx="12188952" cy="5486400"/>
        </p:xfrm>
        <a:graphic>
          <a:graphicData uri="http://schemas.openxmlformats.org/drawingml/2006/chart">
            <c:chart xmlns:c="http://schemas.openxmlformats.org/drawingml/2006/chart" xmlns:r="http://schemas.openxmlformats.org/officeDocument/2006/relationships" r:id="rId3"/>
          </a:graphicData>
        </a:graphic>
      </p:graphicFrame>
      <p:sp>
        <p:nvSpPr>
          <p:cNvPr id="3" name="Slide Number Placeholder 2">
            <a:extLst>
              <a:ext uri="{FF2B5EF4-FFF2-40B4-BE49-F238E27FC236}">
                <a16:creationId xmlns:a16="http://schemas.microsoft.com/office/drawing/2014/main" id="{4AD8FD97-50CE-7245-B2D1-30155E81A0BD}"/>
              </a:ext>
            </a:extLst>
          </p:cNvPr>
          <p:cNvSpPr>
            <a:spLocks noGrp="1"/>
          </p:cNvSpPr>
          <p:nvPr>
            <p:ph type="sldNum" sz="quarter" idx="12"/>
          </p:nvPr>
        </p:nvSpPr>
        <p:spPr/>
        <p:txBody>
          <a:bodyPr/>
          <a:lstStyle/>
          <a:p>
            <a:fld id="{BA3B278C-9CA1-1A43-8906-514CE76E7526}" type="slidenum">
              <a:rPr lang="en-US" smtClean="0"/>
              <a:t>42</a:t>
            </a:fld>
            <a:endParaRPr lang="en-US"/>
          </a:p>
        </p:txBody>
      </p:sp>
      <p:sp>
        <p:nvSpPr>
          <p:cNvPr id="2" name="TextBox 1">
            <a:extLst>
              <a:ext uri="{FF2B5EF4-FFF2-40B4-BE49-F238E27FC236}">
                <a16:creationId xmlns:a16="http://schemas.microsoft.com/office/drawing/2014/main" id="{37B774B3-2ED3-7341-8559-D75153724499}"/>
              </a:ext>
            </a:extLst>
          </p:cNvPr>
          <p:cNvSpPr txBox="1"/>
          <p:nvPr/>
        </p:nvSpPr>
        <p:spPr>
          <a:xfrm>
            <a:off x="2034173" y="1485901"/>
            <a:ext cx="8505342" cy="769441"/>
          </a:xfrm>
          <a:prstGeom prst="rect">
            <a:avLst/>
          </a:prstGeom>
          <a:noFill/>
        </p:spPr>
        <p:txBody>
          <a:bodyPr wrap="none" rtlCol="0">
            <a:spAutoFit/>
          </a:bodyPr>
          <a:lstStyle/>
          <a:p>
            <a:r>
              <a:rPr lang="en-US" sz="4400" dirty="0">
                <a:solidFill>
                  <a:srgbClr val="FF0000"/>
                </a:solidFill>
              </a:rPr>
              <a:t>Domain specific features barely help</a:t>
            </a:r>
          </a:p>
        </p:txBody>
      </p:sp>
    </p:spTree>
    <p:extLst>
      <p:ext uri="{BB962C8B-B14F-4D97-AF65-F5344CB8AC3E}">
        <p14:creationId xmlns:p14="http://schemas.microsoft.com/office/powerpoint/2010/main" val="23424620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E64A3A4B-85B6-894C-956C-5E3952060620}"/>
              </a:ext>
            </a:extLst>
          </p:cNvPr>
          <p:cNvSpPr txBox="1">
            <a:spLocks/>
          </p:cNvSpPr>
          <p:nvPr/>
        </p:nvSpPr>
        <p:spPr>
          <a:xfrm>
            <a:off x="1904145" y="192024"/>
            <a:ext cx="8383713" cy="735000"/>
          </a:xfrm>
          <a:prstGeom prst="rect">
            <a:avLst/>
          </a:prstGeom>
          <a:noFill/>
          <a:ln>
            <a:noFill/>
          </a:ln>
        </p:spPr>
        <p:txBody>
          <a:bodyPr spcFirstLastPara="1" wrap="square" lIns="91425" tIns="91425" rIns="91425" bIns="91425" anchor="ctr" anchorCtr="0"/>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400"/>
              <a:buFont typeface="Helvetica Neue Light"/>
              <a:buNone/>
              <a:defRPr sz="4400" b="0" i="0" u="none" strike="noStrike" cap="none">
                <a:solidFill>
                  <a:schemeClr val="dk1"/>
                </a:solidFill>
                <a:latin typeface="Helvetica Neue Light"/>
                <a:ea typeface="Helvetica Neue Light"/>
                <a:cs typeface="Helvetica Neue Light"/>
                <a:sym typeface="Helvetica Neue Light"/>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sz="4000" kern="0" dirty="0">
                <a:latin typeface="Calibri" panose="020F0502020204030204" pitchFamily="34" charset="0"/>
                <a:cs typeface="Calibri" panose="020F0502020204030204" pitchFamily="34" charset="0"/>
              </a:rPr>
              <a:t>Statutory reasoning?</a:t>
            </a:r>
          </a:p>
        </p:txBody>
      </p:sp>
      <p:sp>
        <p:nvSpPr>
          <p:cNvPr id="7" name="Title 1">
            <a:extLst>
              <a:ext uri="{FF2B5EF4-FFF2-40B4-BE49-F238E27FC236}">
                <a16:creationId xmlns:a16="http://schemas.microsoft.com/office/drawing/2014/main" id="{AA1DD518-E26A-7D46-A2C6-889A333A21AF}"/>
              </a:ext>
            </a:extLst>
          </p:cNvPr>
          <p:cNvSpPr txBox="1">
            <a:spLocks/>
          </p:cNvSpPr>
          <p:nvPr/>
        </p:nvSpPr>
        <p:spPr>
          <a:xfrm>
            <a:off x="304800" y="927025"/>
            <a:ext cx="11582400" cy="5429327"/>
          </a:xfrm>
          <a:prstGeom prst="rect">
            <a:avLst/>
          </a:prstGeom>
          <a:noFill/>
          <a:ln>
            <a:noFill/>
          </a:ln>
        </p:spPr>
        <p:txBody>
          <a:bodyPr spcFirstLastPara="1" wrap="square" lIns="91425" tIns="91425" rIns="91425" bIns="91425" anchor="ctr" anchorCtr="0"/>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400"/>
              <a:buFont typeface="Helvetica Neue Light"/>
              <a:buNone/>
              <a:defRPr sz="4400" b="0" i="0" u="none" strike="noStrike" cap="none">
                <a:solidFill>
                  <a:schemeClr val="dk1"/>
                </a:solidFill>
                <a:latin typeface="Helvetica Neue Light"/>
                <a:ea typeface="Helvetica Neue Light"/>
                <a:cs typeface="Helvetica Neue Light"/>
                <a:sym typeface="Helvetica Neue Light"/>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l">
              <a:spcBef>
                <a:spcPts val="2100"/>
              </a:spcBef>
            </a:pPr>
            <a:r>
              <a:rPr lang="en-US" sz="2667" kern="0" dirty="0">
                <a:latin typeface="Calibri" panose="020F0502020204030204" pitchFamily="34" charset="0"/>
                <a:cs typeface="Calibri" panose="020F0502020204030204" pitchFamily="34" charset="0"/>
              </a:rPr>
              <a:t>Manual NLU + Prolog solver is sufficient</a:t>
            </a:r>
          </a:p>
          <a:p>
            <a:pPr algn="l">
              <a:spcBef>
                <a:spcPts val="2100"/>
              </a:spcBef>
            </a:pPr>
            <a:r>
              <a:rPr lang="en-US" sz="2667" kern="0" dirty="0">
                <a:latin typeface="Calibri" panose="020F0502020204030204" pitchFamily="34" charset="0"/>
                <a:cs typeface="Calibri" panose="020F0502020204030204" pitchFamily="34" charset="0"/>
              </a:rPr>
              <a:t>Off the shelf and domain adapted machine reading models struggle</a:t>
            </a:r>
          </a:p>
          <a:p>
            <a:pPr algn="l">
              <a:spcBef>
                <a:spcPts val="2100"/>
              </a:spcBef>
            </a:pPr>
            <a:r>
              <a:rPr lang="en-US" sz="2667" kern="0" dirty="0">
                <a:latin typeface="Calibri" panose="020F0502020204030204" pitchFamily="34" charset="0"/>
                <a:cs typeface="Calibri" panose="020F0502020204030204" pitchFamily="34" charset="0"/>
              </a:rPr>
              <a:t>Ablation experiments suggest that statutes are being ignored</a:t>
            </a:r>
          </a:p>
          <a:p>
            <a:pPr algn="l">
              <a:spcBef>
                <a:spcPts val="2100"/>
              </a:spcBef>
            </a:pPr>
            <a:r>
              <a:rPr lang="en-US" sz="2667" kern="0" dirty="0">
                <a:latin typeface="Calibri" panose="020F0502020204030204" pitchFamily="34" charset="0"/>
                <a:cs typeface="Calibri" panose="020F0502020204030204" pitchFamily="34" charset="0"/>
              </a:rPr>
              <a:t>What to do?</a:t>
            </a:r>
          </a:p>
          <a:p>
            <a:pPr marL="457200" indent="-457200" algn="l">
              <a:spcBef>
                <a:spcPts val="2100"/>
              </a:spcBef>
              <a:buFont typeface="Arial" panose="020B0604020202020204" pitchFamily="34" charset="0"/>
              <a:buChar char="•"/>
            </a:pPr>
            <a:r>
              <a:rPr lang="en-US" sz="2667" kern="0" dirty="0">
                <a:latin typeface="Calibri" panose="020F0502020204030204" pitchFamily="34" charset="0"/>
                <a:cs typeface="Calibri" panose="020F0502020204030204" pitchFamily="34" charset="0"/>
              </a:rPr>
              <a:t>Semantic parsing for legal texts?</a:t>
            </a:r>
          </a:p>
          <a:p>
            <a:pPr marL="457200" indent="-457200" algn="l">
              <a:spcBef>
                <a:spcPts val="2100"/>
              </a:spcBef>
              <a:buFont typeface="Arial" panose="020B0604020202020204" pitchFamily="34" charset="0"/>
              <a:buChar char="•"/>
            </a:pPr>
            <a:r>
              <a:rPr lang="en-US" sz="2667" kern="0" dirty="0">
                <a:latin typeface="Calibri" panose="020F0502020204030204" pitchFamily="34" charset="0"/>
                <a:cs typeface="Calibri" panose="020F0502020204030204" pitchFamily="34" charset="0"/>
              </a:rPr>
              <a:t>New science in efficiently creating a lot more data?</a:t>
            </a:r>
          </a:p>
          <a:p>
            <a:pPr marL="457200" indent="-457200" algn="l">
              <a:spcBef>
                <a:spcPts val="2100"/>
              </a:spcBef>
              <a:buFont typeface="Arial" panose="020B0604020202020204" pitchFamily="34" charset="0"/>
              <a:buChar char="•"/>
            </a:pPr>
            <a:r>
              <a:rPr lang="en-US" sz="2667" kern="0" dirty="0">
                <a:latin typeface="Calibri" panose="020F0502020204030204" pitchFamily="34" charset="0"/>
                <a:cs typeface="Calibri" panose="020F0502020204030204" pitchFamily="34" charset="0"/>
              </a:rPr>
              <a:t>New science in machine reading to be far more data efficient?</a:t>
            </a:r>
          </a:p>
          <a:p>
            <a:pPr marL="457200" indent="-457200" algn="l">
              <a:spcBef>
                <a:spcPts val="2100"/>
              </a:spcBef>
              <a:buFont typeface="Arial" panose="020B0604020202020204" pitchFamily="34" charset="0"/>
              <a:buChar char="•"/>
            </a:pPr>
            <a:r>
              <a:rPr lang="en-US" sz="2667" kern="0" dirty="0">
                <a:latin typeface="Calibri" panose="020F0502020204030204" pitchFamily="34" charset="0"/>
                <a:cs typeface="Calibri" panose="020F0502020204030204" pitchFamily="34" charset="0"/>
              </a:rPr>
              <a:t>Breaking the task into smaller parts?</a:t>
            </a:r>
          </a:p>
        </p:txBody>
      </p:sp>
      <p:sp>
        <p:nvSpPr>
          <p:cNvPr id="2" name="Slide Number Placeholder 1">
            <a:extLst>
              <a:ext uri="{FF2B5EF4-FFF2-40B4-BE49-F238E27FC236}">
                <a16:creationId xmlns:a16="http://schemas.microsoft.com/office/drawing/2014/main" id="{2C4699E0-3448-8547-A28D-0AB27C2C6371}"/>
              </a:ext>
            </a:extLst>
          </p:cNvPr>
          <p:cNvSpPr>
            <a:spLocks noGrp="1"/>
          </p:cNvSpPr>
          <p:nvPr>
            <p:ph type="sldNum" sz="quarter" idx="12"/>
          </p:nvPr>
        </p:nvSpPr>
        <p:spPr/>
        <p:txBody>
          <a:bodyPr/>
          <a:lstStyle/>
          <a:p>
            <a:fld id="{BA3B278C-9CA1-1A43-8906-514CE76E7526}" type="slidenum">
              <a:rPr lang="en-US" smtClean="0"/>
              <a:t>43</a:t>
            </a:fld>
            <a:endParaRPr lang="en-US"/>
          </a:p>
        </p:txBody>
      </p:sp>
    </p:spTree>
    <p:extLst>
      <p:ext uri="{BB962C8B-B14F-4D97-AF65-F5344CB8AC3E}">
        <p14:creationId xmlns:p14="http://schemas.microsoft.com/office/powerpoint/2010/main" val="1082769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CC370-A164-3343-A981-26D88C26CF3D}"/>
              </a:ext>
            </a:extLst>
          </p:cNvPr>
          <p:cNvSpPr>
            <a:spLocks noGrp="1"/>
          </p:cNvSpPr>
          <p:nvPr>
            <p:ph type="title"/>
          </p:nvPr>
        </p:nvSpPr>
        <p:spPr>
          <a:xfrm>
            <a:off x="-706" y="0"/>
            <a:ext cx="10515600" cy="1325563"/>
          </a:xfrm>
        </p:spPr>
        <p:txBody>
          <a:bodyPr/>
          <a:lstStyle/>
          <a:p>
            <a:r>
              <a:rPr lang="en-US" b="1" dirty="0"/>
              <a:t>Factoring Statutory Reasoning as Language Understanding Challenges</a:t>
            </a:r>
            <a:endParaRPr lang="en-US" dirty="0"/>
          </a:p>
        </p:txBody>
      </p:sp>
      <p:sp>
        <p:nvSpPr>
          <p:cNvPr id="3" name="Content Placeholder 2">
            <a:extLst>
              <a:ext uri="{FF2B5EF4-FFF2-40B4-BE49-F238E27FC236}">
                <a16:creationId xmlns:a16="http://schemas.microsoft.com/office/drawing/2014/main" id="{10B2A7AA-4575-4047-8486-A23930D82BC5}"/>
              </a:ext>
            </a:extLst>
          </p:cNvPr>
          <p:cNvSpPr>
            <a:spLocks noGrp="1"/>
          </p:cNvSpPr>
          <p:nvPr>
            <p:ph idx="1"/>
          </p:nvPr>
        </p:nvSpPr>
        <p:spPr>
          <a:xfrm>
            <a:off x="-706" y="1460500"/>
            <a:ext cx="10515600" cy="4351338"/>
          </a:xfrm>
        </p:spPr>
        <p:txBody>
          <a:bodyPr/>
          <a:lstStyle/>
          <a:p>
            <a:r>
              <a:rPr lang="en-US" dirty="0"/>
              <a:t>ACL 2021</a:t>
            </a:r>
          </a:p>
          <a:p>
            <a:endParaRPr lang="en-US" dirty="0"/>
          </a:p>
        </p:txBody>
      </p:sp>
      <p:grpSp>
        <p:nvGrpSpPr>
          <p:cNvPr id="4" name="Group 3">
            <a:extLst>
              <a:ext uri="{FF2B5EF4-FFF2-40B4-BE49-F238E27FC236}">
                <a16:creationId xmlns:a16="http://schemas.microsoft.com/office/drawing/2014/main" id="{B0001D05-B70F-6844-AB15-0452D5496DCE}"/>
              </a:ext>
            </a:extLst>
          </p:cNvPr>
          <p:cNvGrpSpPr/>
          <p:nvPr/>
        </p:nvGrpSpPr>
        <p:grpSpPr>
          <a:xfrm>
            <a:off x="9301164" y="48974"/>
            <a:ext cx="2707726" cy="2092827"/>
            <a:chOff x="3151976" y="1821647"/>
            <a:chExt cx="4811239" cy="3718651"/>
          </a:xfrm>
        </p:grpSpPr>
        <p:pic>
          <p:nvPicPr>
            <p:cNvPr id="5" name="Picture 4">
              <a:extLst>
                <a:ext uri="{FF2B5EF4-FFF2-40B4-BE49-F238E27FC236}">
                  <a16:creationId xmlns:a16="http://schemas.microsoft.com/office/drawing/2014/main" id="{5A6BF17F-87AE-754A-9F96-B339FCB96CF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431995" y="1821647"/>
              <a:ext cx="2387361" cy="2881044"/>
            </a:xfrm>
            <a:prstGeom prst="rect">
              <a:avLst/>
            </a:prstGeom>
          </p:spPr>
        </p:pic>
        <p:sp>
          <p:nvSpPr>
            <p:cNvPr id="6" name="Rectangle 5">
              <a:extLst>
                <a:ext uri="{FF2B5EF4-FFF2-40B4-BE49-F238E27FC236}">
                  <a16:creationId xmlns:a16="http://schemas.microsoft.com/office/drawing/2014/main" id="{8468B543-F744-BC4F-A503-BCEC8A9C64D5}"/>
                </a:ext>
              </a:extLst>
            </p:cNvPr>
            <p:cNvSpPr/>
            <p:nvPr/>
          </p:nvSpPr>
          <p:spPr>
            <a:xfrm>
              <a:off x="3151976" y="4719986"/>
              <a:ext cx="4811239" cy="820312"/>
            </a:xfrm>
            <a:prstGeom prst="rect">
              <a:avLst/>
            </a:prstGeom>
          </p:spPr>
          <p:txBody>
            <a:bodyPr wrap="square">
              <a:spAutoFit/>
            </a:bodyPr>
            <a:lstStyle/>
            <a:p>
              <a:pPr algn="ctr"/>
              <a:r>
                <a:rPr lang="en-US" sz="2400" dirty="0">
                  <a:solidFill>
                    <a:srgbClr val="000000"/>
                  </a:solidFill>
                  <a:latin typeface="Helvetica" pitchFamily="2" charset="0"/>
                  <a:cs typeface="Calibri" panose="020F0502020204030204" pitchFamily="34" charset="0"/>
                </a:rPr>
                <a:t>Nils </a:t>
              </a:r>
              <a:r>
                <a:rPr lang="en-US" sz="2400" dirty="0" err="1">
                  <a:solidFill>
                    <a:srgbClr val="000000"/>
                  </a:solidFill>
                  <a:latin typeface="Helvetica" pitchFamily="2" charset="0"/>
                  <a:cs typeface="Calibri" panose="020F0502020204030204" pitchFamily="34" charset="0"/>
                </a:rPr>
                <a:t>Holzenberger</a:t>
              </a:r>
              <a:endParaRPr lang="en-US" sz="2400" dirty="0">
                <a:solidFill>
                  <a:srgbClr val="000000"/>
                </a:solidFill>
                <a:latin typeface="Helvetica" pitchFamily="2" charset="0"/>
                <a:cs typeface="Calibri" panose="020F0502020204030204" pitchFamily="34" charset="0"/>
              </a:endParaRPr>
            </a:p>
          </p:txBody>
        </p:sp>
      </p:grpSp>
      <p:sp>
        <p:nvSpPr>
          <p:cNvPr id="7" name="TextBox 6">
            <a:extLst>
              <a:ext uri="{FF2B5EF4-FFF2-40B4-BE49-F238E27FC236}">
                <a16:creationId xmlns:a16="http://schemas.microsoft.com/office/drawing/2014/main" id="{C6B458A0-8D14-794A-BA78-E5830A2CBE25}"/>
              </a:ext>
            </a:extLst>
          </p:cNvPr>
          <p:cNvSpPr txBox="1"/>
          <p:nvPr/>
        </p:nvSpPr>
        <p:spPr>
          <a:xfrm>
            <a:off x="488898" y="5811838"/>
            <a:ext cx="6040490" cy="461665"/>
          </a:xfrm>
          <a:prstGeom prst="rect">
            <a:avLst/>
          </a:prstGeom>
          <a:noFill/>
        </p:spPr>
        <p:txBody>
          <a:bodyPr wrap="square" rtlCol="0">
            <a:spAutoFit/>
          </a:bodyPr>
          <a:lstStyle/>
          <a:p>
            <a:pPr>
              <a:spcBef>
                <a:spcPts val="1575"/>
              </a:spcBef>
            </a:pPr>
            <a:r>
              <a:rPr lang="en-US" sz="2400" dirty="0"/>
              <a:t>Resources posted to </a:t>
            </a:r>
            <a:r>
              <a:rPr lang="en-US" sz="2400" dirty="0">
                <a:hlinkClick r:id="rId3"/>
              </a:rPr>
              <a:t>https://</a:t>
            </a:r>
            <a:r>
              <a:rPr lang="en-US" sz="2400" dirty="0" err="1">
                <a:hlinkClick r:id="rId3"/>
              </a:rPr>
              <a:t>nlp.jhu.edu</a:t>
            </a:r>
            <a:r>
              <a:rPr lang="en-US" sz="2400" dirty="0">
                <a:hlinkClick r:id="rId3"/>
              </a:rPr>
              <a:t>/law/</a:t>
            </a:r>
            <a:endParaRPr lang="en-US" sz="2400" dirty="0"/>
          </a:p>
        </p:txBody>
      </p:sp>
      <p:grpSp>
        <p:nvGrpSpPr>
          <p:cNvPr id="11" name="Group 10">
            <a:extLst>
              <a:ext uri="{FF2B5EF4-FFF2-40B4-BE49-F238E27FC236}">
                <a16:creationId xmlns:a16="http://schemas.microsoft.com/office/drawing/2014/main" id="{805D0AC7-E72E-274E-9697-AEE0EF7A67D2}"/>
              </a:ext>
            </a:extLst>
          </p:cNvPr>
          <p:cNvGrpSpPr/>
          <p:nvPr/>
        </p:nvGrpSpPr>
        <p:grpSpPr>
          <a:xfrm>
            <a:off x="130838" y="2357554"/>
            <a:ext cx="11915167" cy="4071937"/>
            <a:chOff x="231723" y="2391911"/>
            <a:chExt cx="8794855" cy="3005589"/>
          </a:xfrm>
        </p:grpSpPr>
        <p:pic>
          <p:nvPicPr>
            <p:cNvPr id="8" name="Picture 7" descr="Timeline&#10;&#10;Description automatically generated">
              <a:extLst>
                <a:ext uri="{FF2B5EF4-FFF2-40B4-BE49-F238E27FC236}">
                  <a16:creationId xmlns:a16="http://schemas.microsoft.com/office/drawing/2014/main" id="{DF2E529F-B8B6-264D-820B-89FC1544956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450686" y="2391911"/>
              <a:ext cx="3575892" cy="3005589"/>
            </a:xfrm>
            <a:prstGeom prst="rect">
              <a:avLst/>
            </a:prstGeom>
          </p:spPr>
        </p:pic>
        <p:pic>
          <p:nvPicPr>
            <p:cNvPr id="9" name="Picture 8">
              <a:extLst>
                <a:ext uri="{FF2B5EF4-FFF2-40B4-BE49-F238E27FC236}">
                  <a16:creationId xmlns:a16="http://schemas.microsoft.com/office/drawing/2014/main" id="{7164E948-770E-E54B-8835-7B4E68729EC6}"/>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31723" y="2391911"/>
              <a:ext cx="5168675" cy="2299007"/>
            </a:xfrm>
            <a:prstGeom prst="rect">
              <a:avLst/>
            </a:prstGeom>
          </p:spPr>
        </p:pic>
      </p:grpSp>
    </p:spTree>
    <p:extLst>
      <p:ext uri="{BB962C8B-B14F-4D97-AF65-F5344CB8AC3E}">
        <p14:creationId xmlns:p14="http://schemas.microsoft.com/office/powerpoint/2010/main" val="85534610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205B6-15C9-6644-9619-8721FB057CAF}"/>
              </a:ext>
            </a:extLst>
          </p:cNvPr>
          <p:cNvSpPr>
            <a:spLocks noGrp="1"/>
          </p:cNvSpPr>
          <p:nvPr>
            <p:ph type="title"/>
          </p:nvPr>
        </p:nvSpPr>
        <p:spPr/>
        <p:txBody>
          <a:bodyPr/>
          <a:lstStyle/>
          <a:p>
            <a:r>
              <a:rPr lang="en-US" kern="0" dirty="0">
                <a:latin typeface="Calibri" panose="020F0502020204030204" pitchFamily="34" charset="0"/>
                <a:cs typeface="Calibri" panose="020F0502020204030204" pitchFamily="34" charset="0"/>
              </a:rPr>
              <a:t>Factoring Statutory Reasoning</a:t>
            </a:r>
            <a:endParaRPr lang="en-US" dirty="0"/>
          </a:p>
        </p:txBody>
      </p:sp>
      <p:sp>
        <p:nvSpPr>
          <p:cNvPr id="3" name="Content Placeholder 2">
            <a:extLst>
              <a:ext uri="{FF2B5EF4-FFF2-40B4-BE49-F238E27FC236}">
                <a16:creationId xmlns:a16="http://schemas.microsoft.com/office/drawing/2014/main" id="{B2675C75-841C-EB4C-8405-DDD737DD7185}"/>
              </a:ext>
            </a:extLst>
          </p:cNvPr>
          <p:cNvSpPr>
            <a:spLocks noGrp="1"/>
          </p:cNvSpPr>
          <p:nvPr>
            <p:ph idx="1"/>
          </p:nvPr>
        </p:nvSpPr>
        <p:spPr/>
        <p:txBody>
          <a:bodyPr>
            <a:normAutofit/>
          </a:bodyPr>
          <a:lstStyle/>
          <a:p>
            <a:r>
              <a:rPr lang="en-US" dirty="0"/>
              <a:t>Rather than “language in, answer out” model, let’s break into subparts:</a:t>
            </a:r>
          </a:p>
          <a:p>
            <a:endParaRPr lang="en-US" dirty="0"/>
          </a:p>
          <a:p>
            <a:pPr marL="514350" indent="-514350">
              <a:buAutoNum type="arabicPeriod"/>
            </a:pPr>
            <a:r>
              <a:rPr lang="en-US" dirty="0"/>
              <a:t>Argument (entity mention) identification within statutes</a:t>
            </a:r>
          </a:p>
          <a:p>
            <a:pPr marL="514350" indent="-514350">
              <a:buAutoNum type="arabicPeriod"/>
            </a:pPr>
            <a:r>
              <a:rPr lang="en-US" dirty="0"/>
              <a:t>Argument coreference within statutes</a:t>
            </a:r>
          </a:p>
          <a:p>
            <a:pPr marL="514350" indent="-514350">
              <a:buAutoNum type="arabicPeriod"/>
            </a:pPr>
            <a:r>
              <a:rPr lang="en-US" dirty="0"/>
              <a:t>Conversion of statutes into structured neural module networks</a:t>
            </a:r>
          </a:p>
          <a:p>
            <a:pPr marL="514350" indent="-514350">
              <a:buAutoNum type="arabicPeriod"/>
            </a:pPr>
            <a:r>
              <a:rPr lang="en-US" dirty="0"/>
              <a:t>Instantiating statutes with arguments from case</a:t>
            </a:r>
          </a:p>
          <a:p>
            <a:pPr marL="514350" indent="-514350">
              <a:buAutoNum type="arabicPeriod"/>
            </a:pPr>
            <a:endParaRPr lang="en-US" dirty="0"/>
          </a:p>
          <a:p>
            <a:r>
              <a:rPr lang="en-US" dirty="0"/>
              <a:t>	</a:t>
            </a:r>
          </a:p>
        </p:txBody>
      </p:sp>
      <p:sp>
        <p:nvSpPr>
          <p:cNvPr id="4" name="Content Placeholder 2">
            <a:extLst>
              <a:ext uri="{FF2B5EF4-FFF2-40B4-BE49-F238E27FC236}">
                <a16:creationId xmlns:a16="http://schemas.microsoft.com/office/drawing/2014/main" id="{7B45EA31-8423-CF4D-979B-1CD3B99D361A}"/>
              </a:ext>
            </a:extLst>
          </p:cNvPr>
          <p:cNvSpPr txBox="1">
            <a:spLocks/>
          </p:cNvSpPr>
          <p:nvPr/>
        </p:nvSpPr>
        <p:spPr>
          <a:xfrm>
            <a:off x="452436" y="5521324"/>
            <a:ext cx="7334251" cy="790575"/>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Tx/>
              <a:buNone/>
              <a:defRPr sz="2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Tx/>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600" dirty="0">
                <a:solidFill>
                  <a:srgbClr val="FF0000"/>
                </a:solidFill>
              </a:rPr>
              <a:t>Legal Information Extraction</a:t>
            </a:r>
          </a:p>
        </p:txBody>
      </p:sp>
      <p:sp>
        <p:nvSpPr>
          <p:cNvPr id="5" name="Rectangle 4">
            <a:extLst>
              <a:ext uri="{FF2B5EF4-FFF2-40B4-BE49-F238E27FC236}">
                <a16:creationId xmlns:a16="http://schemas.microsoft.com/office/drawing/2014/main" id="{FE8E3D0C-8ADF-3E47-B25D-C3C735B086B9}"/>
              </a:ext>
            </a:extLst>
          </p:cNvPr>
          <p:cNvSpPr/>
          <p:nvPr/>
        </p:nvSpPr>
        <p:spPr>
          <a:xfrm>
            <a:off x="838199" y="2730500"/>
            <a:ext cx="10234613" cy="1155700"/>
          </a:xfrm>
          <a:prstGeom prst="rect">
            <a:avLst/>
          </a:prstGeom>
          <a:solidFill>
            <a:srgbClr val="FF0000">
              <a:alpha val="1890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Content Placeholder 2">
            <a:extLst>
              <a:ext uri="{FF2B5EF4-FFF2-40B4-BE49-F238E27FC236}">
                <a16:creationId xmlns:a16="http://schemas.microsoft.com/office/drawing/2014/main" id="{36AC12F0-1E67-134B-A7E0-014BA7092FA3}"/>
              </a:ext>
            </a:extLst>
          </p:cNvPr>
          <p:cNvSpPr txBox="1">
            <a:spLocks/>
          </p:cNvSpPr>
          <p:nvPr/>
        </p:nvSpPr>
        <p:spPr>
          <a:xfrm>
            <a:off x="6096000" y="5058569"/>
            <a:ext cx="5838827" cy="790575"/>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Tx/>
              <a:buNone/>
              <a:defRPr sz="2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Tx/>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600" dirty="0">
                <a:solidFill>
                  <a:srgbClr val="FF0000"/>
                </a:solidFill>
              </a:rPr>
              <a:t>Semantic Parsing</a:t>
            </a:r>
          </a:p>
        </p:txBody>
      </p:sp>
      <p:sp>
        <p:nvSpPr>
          <p:cNvPr id="7" name="Rectangle 6">
            <a:extLst>
              <a:ext uri="{FF2B5EF4-FFF2-40B4-BE49-F238E27FC236}">
                <a16:creationId xmlns:a16="http://schemas.microsoft.com/office/drawing/2014/main" id="{1395EB0A-B200-854F-A7B2-07F962433C81}"/>
              </a:ext>
            </a:extLst>
          </p:cNvPr>
          <p:cNvSpPr/>
          <p:nvPr/>
        </p:nvSpPr>
        <p:spPr>
          <a:xfrm>
            <a:off x="838198" y="3771900"/>
            <a:ext cx="10234613" cy="662780"/>
          </a:xfrm>
          <a:prstGeom prst="rect">
            <a:avLst/>
          </a:prstGeom>
          <a:solidFill>
            <a:srgbClr val="FF0000">
              <a:alpha val="1890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2">
            <a:extLst>
              <a:ext uri="{FF2B5EF4-FFF2-40B4-BE49-F238E27FC236}">
                <a16:creationId xmlns:a16="http://schemas.microsoft.com/office/drawing/2014/main" id="{859246FD-0E4A-9942-AAF7-CEA0464BAC9D}"/>
              </a:ext>
            </a:extLst>
          </p:cNvPr>
          <p:cNvSpPr txBox="1">
            <a:spLocks/>
          </p:cNvSpPr>
          <p:nvPr/>
        </p:nvSpPr>
        <p:spPr>
          <a:xfrm>
            <a:off x="3036090" y="5846761"/>
            <a:ext cx="5838827" cy="790575"/>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Tx/>
              <a:buNone/>
              <a:defRPr sz="2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Tx/>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600" dirty="0">
                <a:solidFill>
                  <a:srgbClr val="FF0000"/>
                </a:solidFill>
              </a:rPr>
              <a:t>Machine Reading</a:t>
            </a:r>
          </a:p>
        </p:txBody>
      </p:sp>
      <p:sp>
        <p:nvSpPr>
          <p:cNvPr id="9" name="Rectangle 8">
            <a:extLst>
              <a:ext uri="{FF2B5EF4-FFF2-40B4-BE49-F238E27FC236}">
                <a16:creationId xmlns:a16="http://schemas.microsoft.com/office/drawing/2014/main" id="{B4E4FF36-E70E-3E4F-9AEE-D6BFD8F4E217}"/>
              </a:ext>
            </a:extLst>
          </p:cNvPr>
          <p:cNvSpPr/>
          <p:nvPr/>
        </p:nvSpPr>
        <p:spPr>
          <a:xfrm>
            <a:off x="838196" y="4328321"/>
            <a:ext cx="10234613" cy="662780"/>
          </a:xfrm>
          <a:prstGeom prst="rect">
            <a:avLst/>
          </a:prstGeom>
          <a:solidFill>
            <a:srgbClr val="FF0000">
              <a:alpha val="1890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57364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4"/>
                                        </p:tgtEl>
                                        <p:attrNameLst>
                                          <p:attrName>style.visibility</p:attrName>
                                        </p:attrNameLst>
                                      </p:cBhvr>
                                      <p:to>
                                        <p:strVal val="hidden"/>
                                      </p:to>
                                    </p:set>
                                  </p:childTnLst>
                                </p:cTn>
                              </p:par>
                              <p:par>
                                <p:cTn id="29" presetID="1" presetClass="exit" presetSubtype="0" fill="hold" grpId="1" nodeType="withEffect">
                                  <p:stCondLst>
                                    <p:cond delay="0"/>
                                  </p:stCondLst>
                                  <p:childTnLst>
                                    <p:set>
                                      <p:cBhvr>
                                        <p:cTn id="30" dur="1" fill="hold">
                                          <p:stCondLst>
                                            <p:cond delay="0"/>
                                          </p:stCondLst>
                                        </p:cTn>
                                        <p:tgtEl>
                                          <p:spTgt spid="5"/>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grpId="1" nodeType="clickEffect">
                                  <p:stCondLst>
                                    <p:cond delay="0"/>
                                  </p:stCondLst>
                                  <p:childTnLst>
                                    <p:set>
                                      <p:cBhvr>
                                        <p:cTn id="40" dur="1" fill="hold">
                                          <p:stCondLst>
                                            <p:cond delay="0"/>
                                          </p:stCondLst>
                                        </p:cTn>
                                        <p:tgtEl>
                                          <p:spTgt spid="6"/>
                                        </p:tgtEl>
                                        <p:attrNameLst>
                                          <p:attrName>style.visibility</p:attrName>
                                        </p:attrNameLst>
                                      </p:cBhvr>
                                      <p:to>
                                        <p:strVal val="hidden"/>
                                      </p:to>
                                    </p:set>
                                  </p:childTnLst>
                                </p:cTn>
                              </p:par>
                              <p:par>
                                <p:cTn id="41" presetID="1" presetClass="exit" presetSubtype="0" fill="hold" grpId="1" nodeType="withEffect">
                                  <p:stCondLst>
                                    <p:cond delay="0"/>
                                  </p:stCondLst>
                                  <p:childTnLst>
                                    <p:set>
                                      <p:cBhvr>
                                        <p:cTn id="42" dur="1" fill="hold">
                                          <p:stCondLst>
                                            <p:cond delay="0"/>
                                          </p:stCondLst>
                                        </p:cTn>
                                        <p:tgtEl>
                                          <p:spTgt spid="7"/>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5" grpId="0" animBg="1"/>
      <p:bldP spid="5" grpId="1" animBg="1"/>
      <p:bldP spid="6" grpId="0"/>
      <p:bldP spid="6" grpId="1"/>
      <p:bldP spid="7" grpId="0" animBg="1"/>
      <p:bldP spid="7" grpId="1" animBg="1"/>
      <p:bldP spid="8" grpId="0"/>
      <p:bldP spid="9"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7B5A4B-88A3-654C-8955-00785194821A}"/>
              </a:ext>
            </a:extLst>
          </p:cNvPr>
          <p:cNvSpPr>
            <a:spLocks noGrp="1"/>
          </p:cNvSpPr>
          <p:nvPr>
            <p:ph type="title"/>
          </p:nvPr>
        </p:nvSpPr>
        <p:spPr/>
        <p:txBody>
          <a:bodyPr/>
          <a:lstStyle/>
          <a:p>
            <a:r>
              <a:rPr lang="en-US" dirty="0"/>
              <a:t>Argument Identification</a:t>
            </a:r>
          </a:p>
        </p:txBody>
      </p:sp>
      <p:sp>
        <p:nvSpPr>
          <p:cNvPr id="3" name="Content Placeholder 2">
            <a:extLst>
              <a:ext uri="{FF2B5EF4-FFF2-40B4-BE49-F238E27FC236}">
                <a16:creationId xmlns:a16="http://schemas.microsoft.com/office/drawing/2014/main" id="{966DD21D-05CA-1744-AD09-7B51EDE94E0C}"/>
              </a:ext>
            </a:extLst>
          </p:cNvPr>
          <p:cNvSpPr>
            <a:spLocks noGrp="1"/>
          </p:cNvSpPr>
          <p:nvPr>
            <p:ph idx="1"/>
          </p:nvPr>
        </p:nvSpPr>
        <p:spPr/>
        <p:txBody>
          <a:bodyPr/>
          <a:lstStyle/>
          <a:p>
            <a:pPr>
              <a:spcBef>
                <a:spcPts val="2100"/>
              </a:spcBef>
            </a:pPr>
            <a:r>
              <a:rPr lang="en-US" i="1" kern="0" dirty="0">
                <a:solidFill>
                  <a:schemeClr val="bg1">
                    <a:lumMod val="50000"/>
                  </a:schemeClr>
                </a:solidFill>
                <a:latin typeface="Calibri" panose="020F0502020204030204" pitchFamily="34" charset="0"/>
                <a:cs typeface="Calibri" panose="020F0502020204030204" pitchFamily="34" charset="0"/>
              </a:rPr>
              <a:t>For purposes of this chapter, the term "employment" means any service, of whatever nature,</a:t>
            </a:r>
          </a:p>
          <a:p>
            <a:pPr lvl="1">
              <a:spcBef>
                <a:spcPts val="2100"/>
              </a:spcBef>
            </a:pPr>
            <a:r>
              <a:rPr lang="en-US" i="1" kern="0" dirty="0">
                <a:solidFill>
                  <a:schemeClr val="bg1">
                    <a:lumMod val="50000"/>
                  </a:schemeClr>
                </a:solidFill>
                <a:latin typeface="Calibri" panose="020F0502020204030204" pitchFamily="34" charset="0"/>
                <a:cs typeface="Calibri" panose="020F0502020204030204" pitchFamily="34" charset="0"/>
              </a:rPr>
              <a:t>(A) performed by an employee for the person employing him, irrespective of the citizenship or residence of either, within the United States, and</a:t>
            </a:r>
          </a:p>
          <a:p>
            <a:pPr lvl="1">
              <a:spcBef>
                <a:spcPts val="2100"/>
              </a:spcBef>
            </a:pPr>
            <a:r>
              <a:rPr lang="en-US" i="1" kern="0" dirty="0">
                <a:solidFill>
                  <a:schemeClr val="bg1">
                    <a:lumMod val="50000"/>
                  </a:schemeClr>
                </a:solidFill>
                <a:latin typeface="Calibri" panose="020F0502020204030204" pitchFamily="34" charset="0"/>
                <a:cs typeface="Calibri" panose="020F0502020204030204" pitchFamily="34" charset="0"/>
              </a:rPr>
              <a:t>(B) performed outside the United States (except in a contiguous country with which the United States has an agreement relating to unemployment compensation) by a citizen of the United States as an employee of an American employer, except- […]</a:t>
            </a:r>
          </a:p>
          <a:p>
            <a:endParaRPr lang="en-US" dirty="0"/>
          </a:p>
        </p:txBody>
      </p:sp>
      <p:sp>
        <p:nvSpPr>
          <p:cNvPr id="4" name="Rectangle 3">
            <a:extLst>
              <a:ext uri="{FF2B5EF4-FFF2-40B4-BE49-F238E27FC236}">
                <a16:creationId xmlns:a16="http://schemas.microsoft.com/office/drawing/2014/main" id="{16C51CD4-E81E-3C48-8CE2-EE875F9333B9}"/>
              </a:ext>
            </a:extLst>
          </p:cNvPr>
          <p:cNvSpPr/>
          <p:nvPr/>
        </p:nvSpPr>
        <p:spPr>
          <a:xfrm>
            <a:off x="6781801" y="3233736"/>
            <a:ext cx="1719262" cy="312741"/>
          </a:xfrm>
          <a:prstGeom prst="rect">
            <a:avLst/>
          </a:prstGeom>
          <a:solidFill>
            <a:srgbClr val="FF0000">
              <a:alpha val="1890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97FCB659-2C8B-6C49-80B6-0DCD5C265B41}"/>
              </a:ext>
            </a:extLst>
          </p:cNvPr>
          <p:cNvSpPr/>
          <p:nvPr/>
        </p:nvSpPr>
        <p:spPr>
          <a:xfrm>
            <a:off x="4119563" y="3830634"/>
            <a:ext cx="2152651" cy="312741"/>
          </a:xfrm>
          <a:prstGeom prst="rect">
            <a:avLst/>
          </a:prstGeom>
          <a:solidFill>
            <a:srgbClr val="FF0000">
              <a:alpha val="1890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DA84E2F-5D5B-4544-AABA-281B4ABD84B5}"/>
              </a:ext>
            </a:extLst>
          </p:cNvPr>
          <p:cNvSpPr/>
          <p:nvPr/>
        </p:nvSpPr>
        <p:spPr>
          <a:xfrm>
            <a:off x="2147887" y="4157664"/>
            <a:ext cx="2152651" cy="312741"/>
          </a:xfrm>
          <a:prstGeom prst="rect">
            <a:avLst/>
          </a:prstGeom>
          <a:solidFill>
            <a:srgbClr val="FF0000">
              <a:alpha val="1890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CC67F6B1-E85C-B942-93B5-49E0630FAE74}"/>
              </a:ext>
            </a:extLst>
          </p:cNvPr>
          <p:cNvSpPr/>
          <p:nvPr/>
        </p:nvSpPr>
        <p:spPr>
          <a:xfrm>
            <a:off x="5048249" y="4489449"/>
            <a:ext cx="2152651" cy="312741"/>
          </a:xfrm>
          <a:prstGeom prst="rect">
            <a:avLst/>
          </a:prstGeom>
          <a:solidFill>
            <a:srgbClr val="FF0000">
              <a:alpha val="1890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2CC7872A-5853-E544-A138-A291B45DA97B}"/>
              </a:ext>
            </a:extLst>
          </p:cNvPr>
          <p:cNvSpPr/>
          <p:nvPr/>
        </p:nvSpPr>
        <p:spPr>
          <a:xfrm>
            <a:off x="8003381" y="4157663"/>
            <a:ext cx="2040732" cy="312742"/>
          </a:xfrm>
          <a:prstGeom prst="rect">
            <a:avLst/>
          </a:prstGeom>
          <a:solidFill>
            <a:srgbClr val="FF0000">
              <a:alpha val="1890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FC83A436-0118-E849-AE4F-2B9378A901D4}"/>
              </a:ext>
            </a:extLst>
          </p:cNvPr>
          <p:cNvSpPr/>
          <p:nvPr/>
        </p:nvSpPr>
        <p:spPr>
          <a:xfrm>
            <a:off x="1359694" y="4510091"/>
            <a:ext cx="1769269" cy="312741"/>
          </a:xfrm>
          <a:prstGeom prst="rect">
            <a:avLst/>
          </a:prstGeom>
          <a:solidFill>
            <a:srgbClr val="FF0000">
              <a:alpha val="1890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8348C78-B199-ED48-A657-38A3F7373E7A}"/>
              </a:ext>
            </a:extLst>
          </p:cNvPr>
          <p:cNvSpPr/>
          <p:nvPr/>
        </p:nvSpPr>
        <p:spPr>
          <a:xfrm>
            <a:off x="3238501" y="1882775"/>
            <a:ext cx="1690688" cy="312741"/>
          </a:xfrm>
          <a:prstGeom prst="rect">
            <a:avLst/>
          </a:prstGeom>
          <a:solidFill>
            <a:srgbClr val="FF0000">
              <a:alpha val="1890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Content Placeholder 2">
            <a:extLst>
              <a:ext uri="{FF2B5EF4-FFF2-40B4-BE49-F238E27FC236}">
                <a16:creationId xmlns:a16="http://schemas.microsoft.com/office/drawing/2014/main" id="{42C70C61-F05E-1A48-A41A-EF93ECA77F5E}"/>
              </a:ext>
            </a:extLst>
          </p:cNvPr>
          <p:cNvSpPr txBox="1">
            <a:spLocks/>
          </p:cNvSpPr>
          <p:nvPr/>
        </p:nvSpPr>
        <p:spPr>
          <a:xfrm>
            <a:off x="498267" y="5620948"/>
            <a:ext cx="5838827" cy="790575"/>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Tx/>
              <a:buNone/>
              <a:defRPr sz="2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Tx/>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600" dirty="0">
                <a:solidFill>
                  <a:srgbClr val="FF0000"/>
                </a:solidFill>
              </a:rPr>
              <a:t>Concrete references</a:t>
            </a:r>
          </a:p>
        </p:txBody>
      </p:sp>
      <p:sp>
        <p:nvSpPr>
          <p:cNvPr id="12" name="Content Placeholder 2">
            <a:extLst>
              <a:ext uri="{FF2B5EF4-FFF2-40B4-BE49-F238E27FC236}">
                <a16:creationId xmlns:a16="http://schemas.microsoft.com/office/drawing/2014/main" id="{0A8C557B-B289-9942-B82F-E6F6A8FF6D98}"/>
              </a:ext>
            </a:extLst>
          </p:cNvPr>
          <p:cNvSpPr txBox="1">
            <a:spLocks/>
          </p:cNvSpPr>
          <p:nvPr/>
        </p:nvSpPr>
        <p:spPr>
          <a:xfrm>
            <a:off x="6265218" y="5620933"/>
            <a:ext cx="3883818" cy="75773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Tx/>
              <a:buNone/>
              <a:defRPr sz="2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Tx/>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600" dirty="0">
                <a:solidFill>
                  <a:schemeClr val="accent1"/>
                </a:solidFill>
              </a:rPr>
              <a:t>Case-specific values</a:t>
            </a:r>
          </a:p>
        </p:txBody>
      </p:sp>
      <p:sp>
        <p:nvSpPr>
          <p:cNvPr id="13" name="Rectangle 12">
            <a:extLst>
              <a:ext uri="{FF2B5EF4-FFF2-40B4-BE49-F238E27FC236}">
                <a16:creationId xmlns:a16="http://schemas.microsoft.com/office/drawing/2014/main" id="{9C454327-7BC9-5749-ACE3-635ACC5FC610}"/>
              </a:ext>
            </a:extLst>
          </p:cNvPr>
          <p:cNvSpPr/>
          <p:nvPr/>
        </p:nvSpPr>
        <p:spPr>
          <a:xfrm>
            <a:off x="9620248" y="1918491"/>
            <a:ext cx="623888" cy="277025"/>
          </a:xfrm>
          <a:prstGeom prst="rect">
            <a:avLst/>
          </a:prstGeom>
          <a:solidFill>
            <a:schemeClr val="accent1">
              <a:alpha val="18905"/>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EC1EA52-E359-0A41-BCA4-C1BC11215B00}"/>
              </a:ext>
            </a:extLst>
          </p:cNvPr>
          <p:cNvSpPr/>
          <p:nvPr/>
        </p:nvSpPr>
        <p:spPr>
          <a:xfrm>
            <a:off x="852486" y="2309808"/>
            <a:ext cx="1047751" cy="250831"/>
          </a:xfrm>
          <a:prstGeom prst="rect">
            <a:avLst/>
          </a:prstGeom>
          <a:solidFill>
            <a:schemeClr val="accent1">
              <a:alpha val="18905"/>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B3491083-F654-FC4D-90FF-71B8FC3AB804}"/>
              </a:ext>
            </a:extLst>
          </p:cNvPr>
          <p:cNvSpPr/>
          <p:nvPr/>
        </p:nvSpPr>
        <p:spPr>
          <a:xfrm>
            <a:off x="2462211" y="2309808"/>
            <a:ext cx="2466978" cy="230189"/>
          </a:xfrm>
          <a:prstGeom prst="rect">
            <a:avLst/>
          </a:prstGeom>
          <a:solidFill>
            <a:schemeClr val="accent1">
              <a:alpha val="18905"/>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4FD1BC-6D30-1641-9034-4E96E280F220}"/>
              </a:ext>
            </a:extLst>
          </p:cNvPr>
          <p:cNvSpPr/>
          <p:nvPr/>
        </p:nvSpPr>
        <p:spPr>
          <a:xfrm>
            <a:off x="3500434" y="2950372"/>
            <a:ext cx="1690688" cy="269082"/>
          </a:xfrm>
          <a:prstGeom prst="rect">
            <a:avLst/>
          </a:prstGeom>
          <a:solidFill>
            <a:schemeClr val="accent1">
              <a:alpha val="18905"/>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6856DE9D-0A7E-F044-940F-4D444155213D}"/>
              </a:ext>
            </a:extLst>
          </p:cNvPr>
          <p:cNvSpPr/>
          <p:nvPr/>
        </p:nvSpPr>
        <p:spPr>
          <a:xfrm>
            <a:off x="5567364" y="2932111"/>
            <a:ext cx="1404940" cy="269082"/>
          </a:xfrm>
          <a:prstGeom prst="rect">
            <a:avLst/>
          </a:prstGeom>
          <a:solidFill>
            <a:schemeClr val="accent1">
              <a:alpha val="18905"/>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8977B8E0-962E-A745-BA8D-E5F733BD6F08}"/>
              </a:ext>
            </a:extLst>
          </p:cNvPr>
          <p:cNvSpPr/>
          <p:nvPr/>
        </p:nvSpPr>
        <p:spPr>
          <a:xfrm>
            <a:off x="8321277" y="2925764"/>
            <a:ext cx="536973" cy="269082"/>
          </a:xfrm>
          <a:prstGeom prst="rect">
            <a:avLst/>
          </a:prstGeom>
          <a:solidFill>
            <a:schemeClr val="accent1">
              <a:alpha val="18905"/>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5C7B6BE8-28B4-BC46-9FAE-2BA0AF9E2AE3}"/>
              </a:ext>
            </a:extLst>
          </p:cNvPr>
          <p:cNvSpPr/>
          <p:nvPr/>
        </p:nvSpPr>
        <p:spPr>
          <a:xfrm>
            <a:off x="10762659" y="2937272"/>
            <a:ext cx="503632" cy="257574"/>
          </a:xfrm>
          <a:prstGeom prst="rect">
            <a:avLst/>
          </a:prstGeom>
          <a:solidFill>
            <a:schemeClr val="accent1">
              <a:alpha val="18905"/>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A0E6332E-84E1-364D-A7CC-10945A32B6FC}"/>
              </a:ext>
            </a:extLst>
          </p:cNvPr>
          <p:cNvSpPr/>
          <p:nvPr/>
        </p:nvSpPr>
        <p:spPr>
          <a:xfrm>
            <a:off x="1359693" y="3249214"/>
            <a:ext cx="1354931" cy="312741"/>
          </a:xfrm>
          <a:prstGeom prst="rect">
            <a:avLst/>
          </a:prstGeom>
          <a:solidFill>
            <a:schemeClr val="accent1">
              <a:alpha val="18905"/>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477BC58-46B1-8A43-AF04-1ABA7821809F}"/>
              </a:ext>
            </a:extLst>
          </p:cNvPr>
          <p:cNvSpPr/>
          <p:nvPr/>
        </p:nvSpPr>
        <p:spPr>
          <a:xfrm>
            <a:off x="3032523" y="3259140"/>
            <a:ext cx="1282304" cy="312741"/>
          </a:xfrm>
          <a:prstGeom prst="rect">
            <a:avLst/>
          </a:prstGeom>
          <a:solidFill>
            <a:schemeClr val="accent1">
              <a:alpha val="18905"/>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85D23A72-D5CB-6C4E-873B-154A86ED20D7}"/>
              </a:ext>
            </a:extLst>
          </p:cNvPr>
          <p:cNvSpPr/>
          <p:nvPr/>
        </p:nvSpPr>
        <p:spPr>
          <a:xfrm>
            <a:off x="3128963" y="3825080"/>
            <a:ext cx="990600" cy="312741"/>
          </a:xfrm>
          <a:prstGeom prst="rect">
            <a:avLst/>
          </a:prstGeom>
          <a:solidFill>
            <a:schemeClr val="accent1">
              <a:alpha val="18905"/>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44E4EB41-948A-0B41-87D0-373FE37292B0}"/>
              </a:ext>
            </a:extLst>
          </p:cNvPr>
          <p:cNvSpPr/>
          <p:nvPr/>
        </p:nvSpPr>
        <p:spPr>
          <a:xfrm>
            <a:off x="7599162" y="3837776"/>
            <a:ext cx="2644973" cy="277025"/>
          </a:xfrm>
          <a:prstGeom prst="rect">
            <a:avLst/>
          </a:prstGeom>
          <a:solidFill>
            <a:schemeClr val="accent1">
              <a:alpha val="18905"/>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3EDDC2CD-1AAE-054A-ADB3-98235744CC95}"/>
              </a:ext>
            </a:extLst>
          </p:cNvPr>
          <p:cNvSpPr/>
          <p:nvPr/>
        </p:nvSpPr>
        <p:spPr>
          <a:xfrm>
            <a:off x="4829473" y="4190599"/>
            <a:ext cx="2871490" cy="269083"/>
          </a:xfrm>
          <a:prstGeom prst="rect">
            <a:avLst/>
          </a:prstGeom>
          <a:solidFill>
            <a:schemeClr val="accent1">
              <a:alpha val="18905"/>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F0144E32-E4C6-174F-AC98-D4E40D44A69E}"/>
              </a:ext>
            </a:extLst>
          </p:cNvPr>
          <p:cNvSpPr/>
          <p:nvPr/>
        </p:nvSpPr>
        <p:spPr>
          <a:xfrm>
            <a:off x="3621882" y="4532703"/>
            <a:ext cx="1064418" cy="269488"/>
          </a:xfrm>
          <a:prstGeom prst="rect">
            <a:avLst/>
          </a:prstGeom>
          <a:solidFill>
            <a:schemeClr val="accent1">
              <a:alpha val="18905"/>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9775D619-9437-2D42-AFE7-5D9F56B1CA1C}"/>
              </a:ext>
            </a:extLst>
          </p:cNvPr>
          <p:cNvSpPr/>
          <p:nvPr/>
        </p:nvSpPr>
        <p:spPr>
          <a:xfrm>
            <a:off x="9907195" y="4530124"/>
            <a:ext cx="1344807" cy="292693"/>
          </a:xfrm>
          <a:prstGeom prst="rect">
            <a:avLst/>
          </a:prstGeom>
          <a:solidFill>
            <a:schemeClr val="accent1">
              <a:alpha val="18905"/>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87C39C57-0B36-5745-9EE7-723BFD1BEBFB}"/>
              </a:ext>
            </a:extLst>
          </p:cNvPr>
          <p:cNvSpPr/>
          <p:nvPr/>
        </p:nvSpPr>
        <p:spPr>
          <a:xfrm>
            <a:off x="1359692" y="4852689"/>
            <a:ext cx="1197769" cy="298357"/>
          </a:xfrm>
          <a:prstGeom prst="rect">
            <a:avLst/>
          </a:prstGeom>
          <a:solidFill>
            <a:schemeClr val="accent1">
              <a:alpha val="18905"/>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75721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1" nodeType="clickEffect">
                                  <p:stCondLst>
                                    <p:cond delay="0"/>
                                  </p:stCondLst>
                                  <p:childTnLst>
                                    <p:set>
                                      <p:cBhvr>
                                        <p:cTn id="24" dur="1" fill="hold">
                                          <p:stCondLst>
                                            <p:cond delay="0"/>
                                          </p:stCondLst>
                                        </p:cTn>
                                        <p:tgtEl>
                                          <p:spTgt spid="11"/>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10"/>
                                        </p:tgtEl>
                                        <p:attrNameLst>
                                          <p:attrName>style.visibility</p:attrName>
                                        </p:attrNameLst>
                                      </p:cBhvr>
                                      <p:to>
                                        <p:strVal val="hidden"/>
                                      </p:to>
                                    </p:set>
                                  </p:childTnLst>
                                </p:cTn>
                              </p:par>
                              <p:par>
                                <p:cTn id="27" presetID="1" presetClass="exit" presetSubtype="0" fill="hold" grpId="1" nodeType="withEffect">
                                  <p:stCondLst>
                                    <p:cond delay="0"/>
                                  </p:stCondLst>
                                  <p:childTnLst>
                                    <p:set>
                                      <p:cBhvr>
                                        <p:cTn id="28" dur="1" fill="hold">
                                          <p:stCondLst>
                                            <p:cond delay="0"/>
                                          </p:stCondLst>
                                        </p:cTn>
                                        <p:tgtEl>
                                          <p:spTgt spid="4"/>
                                        </p:tgtEl>
                                        <p:attrNameLst>
                                          <p:attrName>style.visibility</p:attrName>
                                        </p:attrNameLst>
                                      </p:cBhvr>
                                      <p:to>
                                        <p:strVal val="hidden"/>
                                      </p:to>
                                    </p:set>
                                  </p:childTnLst>
                                </p:cTn>
                              </p:par>
                              <p:par>
                                <p:cTn id="29" presetID="1" presetClass="exit" presetSubtype="0" fill="hold" grpId="1" nodeType="withEffect">
                                  <p:stCondLst>
                                    <p:cond delay="0"/>
                                  </p:stCondLst>
                                  <p:childTnLst>
                                    <p:set>
                                      <p:cBhvr>
                                        <p:cTn id="30" dur="1" fill="hold">
                                          <p:stCondLst>
                                            <p:cond delay="0"/>
                                          </p:stCondLst>
                                        </p:cTn>
                                        <p:tgtEl>
                                          <p:spTgt spid="8"/>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7"/>
                                        </p:tgtEl>
                                        <p:attrNameLst>
                                          <p:attrName>style.visibility</p:attrName>
                                        </p:attrNameLst>
                                      </p:cBhvr>
                                      <p:to>
                                        <p:strVal val="hidden"/>
                                      </p:to>
                                    </p:set>
                                  </p:childTnLst>
                                </p:cTn>
                              </p:par>
                              <p:par>
                                <p:cTn id="33" presetID="1" presetClass="exit" presetSubtype="0" fill="hold" grpId="1" nodeType="withEffect">
                                  <p:stCondLst>
                                    <p:cond delay="0"/>
                                  </p:stCondLst>
                                  <p:childTnLst>
                                    <p:set>
                                      <p:cBhvr>
                                        <p:cTn id="34" dur="1" fill="hold">
                                          <p:stCondLst>
                                            <p:cond delay="0"/>
                                          </p:stCondLst>
                                        </p:cTn>
                                        <p:tgtEl>
                                          <p:spTgt spid="5"/>
                                        </p:tgtEl>
                                        <p:attrNameLst>
                                          <p:attrName>style.visibility</p:attrName>
                                        </p:attrNameLst>
                                      </p:cBhvr>
                                      <p:to>
                                        <p:strVal val="hidden"/>
                                      </p:to>
                                    </p:set>
                                  </p:childTnLst>
                                </p:cTn>
                              </p:par>
                              <p:par>
                                <p:cTn id="35" presetID="1" presetClass="exit" presetSubtype="0" fill="hold" grpId="1" nodeType="withEffect">
                                  <p:stCondLst>
                                    <p:cond delay="0"/>
                                  </p:stCondLst>
                                  <p:childTnLst>
                                    <p:set>
                                      <p:cBhvr>
                                        <p:cTn id="36" dur="1" fill="hold">
                                          <p:stCondLst>
                                            <p:cond delay="0"/>
                                          </p:stCondLst>
                                        </p:cTn>
                                        <p:tgtEl>
                                          <p:spTgt spid="6"/>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9"/>
                                        </p:tgtEl>
                                        <p:attrNameLst>
                                          <p:attrName>style.visibility</p:attrName>
                                        </p:attrNameLst>
                                      </p:cBhvr>
                                      <p:to>
                                        <p:strVal val="hidden"/>
                                      </p:to>
                                    </p:set>
                                  </p:childTnLst>
                                </p:cTn>
                              </p:par>
                              <p:par>
                                <p:cTn id="39" presetID="1" presetClass="entr" presetSubtype="0" fill="hold" grpId="0" nodeType="withEffect">
                                  <p:stCondLst>
                                    <p:cond delay="0"/>
                                  </p:stCondLst>
                                  <p:childTnLst>
                                    <p:set>
                                      <p:cBhvr>
                                        <p:cTn id="40" dur="1" fill="hold">
                                          <p:stCondLst>
                                            <p:cond delay="0"/>
                                          </p:stCondLst>
                                        </p:cTn>
                                        <p:tgtEl>
                                          <p:spTgt spid="1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4"/>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8"/>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9"/>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0"/>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1"/>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2"/>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3"/>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24"/>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25"/>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26"/>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27"/>
                                        </p:tgtEl>
                                        <p:attrNameLst>
                                          <p:attrName>style.visibility</p:attrName>
                                        </p:attrNameLst>
                                      </p:cBhvr>
                                      <p:to>
                                        <p:strVal val="visible"/>
                                      </p:to>
                                    </p:set>
                                  </p:childTnLst>
                                </p:cTn>
                              </p:par>
                              <p:par>
                                <p:cTn id="69" presetID="1" presetClass="entr" presetSubtype="0" fill="hold" grpId="3" nodeType="withEffect">
                                  <p:stCondLst>
                                    <p:cond delay="0"/>
                                  </p:stCondLst>
                                  <p:childTnLst>
                                    <p:set>
                                      <p:cBhvr>
                                        <p:cTn id="7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animBg="1"/>
      <p:bldP spid="5" grpId="1" animBg="1"/>
      <p:bldP spid="6" grpId="0" animBg="1"/>
      <p:bldP spid="6" grpId="1" animBg="1"/>
      <p:bldP spid="7" grpId="0" animBg="1"/>
      <p:bldP spid="7" grpId="1" animBg="1"/>
      <p:bldP spid="8" grpId="0" animBg="1"/>
      <p:bldP spid="8" grpId="1" animBg="1"/>
      <p:bldP spid="9" grpId="0" animBg="1"/>
      <p:bldP spid="9" grpId="1" animBg="1"/>
      <p:bldP spid="10" grpId="0" animBg="1"/>
      <p:bldP spid="10" grpId="1" animBg="1"/>
      <p:bldP spid="11" grpId="0"/>
      <p:bldP spid="11" grpId="1"/>
      <p:bldP spid="12" grpId="3"/>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43A7B7E-B401-DD40-B11E-B1B1DB307180}"/>
              </a:ext>
            </a:extLst>
          </p:cNvPr>
          <p:cNvSpPr>
            <a:spLocks noGrp="1"/>
          </p:cNvSpPr>
          <p:nvPr>
            <p:ph type="sldNum" sz="quarter" idx="12"/>
          </p:nvPr>
        </p:nvSpPr>
        <p:spPr/>
        <p:txBody>
          <a:bodyPr/>
          <a:lstStyle/>
          <a:p>
            <a:fld id="{BA3B278C-9CA1-1A43-8906-514CE76E7526}" type="slidenum">
              <a:rPr lang="en-US" smtClean="0"/>
              <a:t>47</a:t>
            </a:fld>
            <a:endParaRPr lang="en-US" dirty="0"/>
          </a:p>
        </p:txBody>
      </p:sp>
      <p:sp>
        <p:nvSpPr>
          <p:cNvPr id="6" name="Rectangle 5">
            <a:extLst>
              <a:ext uri="{FF2B5EF4-FFF2-40B4-BE49-F238E27FC236}">
                <a16:creationId xmlns:a16="http://schemas.microsoft.com/office/drawing/2014/main" id="{75BAC015-B869-B849-82B8-5ABBFBB30CA2}"/>
              </a:ext>
            </a:extLst>
          </p:cNvPr>
          <p:cNvSpPr/>
          <p:nvPr/>
        </p:nvSpPr>
        <p:spPr>
          <a:xfrm>
            <a:off x="2341228" y="180858"/>
            <a:ext cx="7509544" cy="707886"/>
          </a:xfrm>
          <a:prstGeom prst="rect">
            <a:avLst/>
          </a:prstGeom>
        </p:spPr>
        <p:txBody>
          <a:bodyPr wrap="square">
            <a:spAutoFit/>
          </a:bodyPr>
          <a:lstStyle/>
          <a:p>
            <a:pPr algn="ctr">
              <a:spcBef>
                <a:spcPts val="2100"/>
              </a:spcBef>
            </a:pPr>
            <a:r>
              <a:rPr lang="en-US" sz="4000" kern="0" dirty="0">
                <a:latin typeface="Calibri" panose="020F0502020204030204" pitchFamily="34" charset="0"/>
                <a:cs typeface="Calibri" panose="020F0502020204030204" pitchFamily="34" charset="0"/>
              </a:rPr>
              <a:t>Argument identification baselines</a:t>
            </a:r>
          </a:p>
        </p:txBody>
      </p:sp>
      <p:graphicFrame>
        <p:nvGraphicFramePr>
          <p:cNvPr id="8" name="Chart 7">
            <a:extLst>
              <a:ext uri="{FF2B5EF4-FFF2-40B4-BE49-F238E27FC236}">
                <a16:creationId xmlns:a16="http://schemas.microsoft.com/office/drawing/2014/main" id="{FC241D18-9C88-CD4C-A053-3A8D5D03FBCF}"/>
              </a:ext>
            </a:extLst>
          </p:cNvPr>
          <p:cNvGraphicFramePr>
            <a:graphicFrameLocks/>
          </p:cNvGraphicFramePr>
          <p:nvPr>
            <p:extLst>
              <p:ext uri="{D42A27DB-BD31-4B8C-83A1-F6EECF244321}">
                <p14:modId xmlns:p14="http://schemas.microsoft.com/office/powerpoint/2010/main" val="3698515194"/>
              </p:ext>
            </p:extLst>
          </p:nvPr>
        </p:nvGraphicFramePr>
        <p:xfrm>
          <a:off x="2040731" y="1143949"/>
          <a:ext cx="8110538" cy="5350513"/>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28264313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B6A0123-60B1-1F4A-98F0-14CC49A17ED5}"/>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r="51387" b="30944"/>
          <a:stretch/>
        </p:blipFill>
        <p:spPr>
          <a:xfrm>
            <a:off x="1260024" y="610250"/>
            <a:ext cx="9671951" cy="6111225"/>
          </a:xfrm>
          <a:prstGeom prst="rect">
            <a:avLst/>
          </a:prstGeom>
        </p:spPr>
      </p:pic>
      <p:sp>
        <p:nvSpPr>
          <p:cNvPr id="2" name="TextBox 1">
            <a:extLst>
              <a:ext uri="{FF2B5EF4-FFF2-40B4-BE49-F238E27FC236}">
                <a16:creationId xmlns:a16="http://schemas.microsoft.com/office/drawing/2014/main" id="{D461464E-2615-3D48-B2F5-225BF4828EE3}"/>
              </a:ext>
            </a:extLst>
          </p:cNvPr>
          <p:cNvSpPr txBox="1"/>
          <p:nvPr/>
        </p:nvSpPr>
        <p:spPr>
          <a:xfrm>
            <a:off x="3586169" y="1"/>
            <a:ext cx="5019665" cy="707886"/>
          </a:xfrm>
          <a:prstGeom prst="rect">
            <a:avLst/>
          </a:prstGeom>
          <a:noFill/>
        </p:spPr>
        <p:txBody>
          <a:bodyPr wrap="square" rtlCol="0">
            <a:spAutoFit/>
          </a:bodyPr>
          <a:lstStyle/>
          <a:p>
            <a:r>
              <a:rPr lang="en-US" sz="4000" dirty="0"/>
              <a:t>Argument coreference</a:t>
            </a:r>
          </a:p>
        </p:txBody>
      </p:sp>
      <p:sp>
        <p:nvSpPr>
          <p:cNvPr id="8" name="Rectangle 7">
            <a:extLst>
              <a:ext uri="{FF2B5EF4-FFF2-40B4-BE49-F238E27FC236}">
                <a16:creationId xmlns:a16="http://schemas.microsoft.com/office/drawing/2014/main" id="{6A1B6B71-5254-EA41-B58D-CB6D75DAFD02}"/>
              </a:ext>
            </a:extLst>
          </p:cNvPr>
          <p:cNvSpPr/>
          <p:nvPr/>
        </p:nvSpPr>
        <p:spPr>
          <a:xfrm>
            <a:off x="8184700" y="1954212"/>
            <a:ext cx="1687963" cy="560388"/>
          </a:xfrm>
          <a:prstGeom prst="rect">
            <a:avLst/>
          </a:prstGeom>
          <a:solidFill>
            <a:srgbClr val="FF0000">
              <a:alpha val="1890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B0169DB-9BEA-8641-A001-08C342E6A99E}"/>
              </a:ext>
            </a:extLst>
          </p:cNvPr>
          <p:cNvSpPr/>
          <p:nvPr/>
        </p:nvSpPr>
        <p:spPr>
          <a:xfrm>
            <a:off x="1339280" y="2947975"/>
            <a:ext cx="1475358" cy="481025"/>
          </a:xfrm>
          <a:prstGeom prst="rect">
            <a:avLst/>
          </a:prstGeom>
          <a:solidFill>
            <a:schemeClr val="accent1">
              <a:alpha val="18905"/>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09B6D1A-C320-E544-9C19-616172A5A1E4}"/>
              </a:ext>
            </a:extLst>
          </p:cNvPr>
          <p:cNvSpPr/>
          <p:nvPr/>
        </p:nvSpPr>
        <p:spPr>
          <a:xfrm>
            <a:off x="2115567" y="2469354"/>
            <a:ext cx="1047751" cy="560388"/>
          </a:xfrm>
          <a:prstGeom prst="rect">
            <a:avLst/>
          </a:prstGeom>
          <a:solidFill>
            <a:srgbClr val="FF0000">
              <a:alpha val="1890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91BDDED-B5E8-C84C-992C-BFAC37102A28}"/>
              </a:ext>
            </a:extLst>
          </p:cNvPr>
          <p:cNvSpPr/>
          <p:nvPr/>
        </p:nvSpPr>
        <p:spPr>
          <a:xfrm>
            <a:off x="1396430" y="4417359"/>
            <a:ext cx="1047751" cy="560388"/>
          </a:xfrm>
          <a:prstGeom prst="rect">
            <a:avLst/>
          </a:prstGeom>
          <a:solidFill>
            <a:srgbClr val="FF0000">
              <a:alpha val="1890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0AC274B-EFEF-4946-9E4D-1D1156B32E4B}"/>
              </a:ext>
            </a:extLst>
          </p:cNvPr>
          <p:cNvSpPr/>
          <p:nvPr/>
        </p:nvSpPr>
        <p:spPr>
          <a:xfrm>
            <a:off x="4477768" y="6161087"/>
            <a:ext cx="1780157" cy="560388"/>
          </a:xfrm>
          <a:prstGeom prst="rect">
            <a:avLst/>
          </a:prstGeom>
          <a:solidFill>
            <a:srgbClr val="FF0000">
              <a:alpha val="1890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9B40605E-1B31-9D4E-A233-787E015F13EC}"/>
              </a:ext>
            </a:extLst>
          </p:cNvPr>
          <p:cNvSpPr/>
          <p:nvPr/>
        </p:nvSpPr>
        <p:spPr>
          <a:xfrm>
            <a:off x="5630293" y="4500559"/>
            <a:ext cx="1570607" cy="405747"/>
          </a:xfrm>
          <a:prstGeom prst="rect">
            <a:avLst/>
          </a:prstGeom>
          <a:solidFill>
            <a:srgbClr val="FF0000">
              <a:alpha val="1890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24BA733-3587-4347-BFB2-D312F83D7368}"/>
              </a:ext>
            </a:extLst>
          </p:cNvPr>
          <p:cNvSpPr/>
          <p:nvPr/>
        </p:nvSpPr>
        <p:spPr>
          <a:xfrm>
            <a:off x="5048248" y="5236361"/>
            <a:ext cx="1570607" cy="560388"/>
          </a:xfrm>
          <a:prstGeom prst="rect">
            <a:avLst/>
          </a:prstGeom>
          <a:solidFill>
            <a:srgbClr val="FF0000">
              <a:alpha val="1890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242B064-4942-3448-A3BB-4CF260974B6F}"/>
              </a:ext>
            </a:extLst>
          </p:cNvPr>
          <p:cNvSpPr/>
          <p:nvPr/>
        </p:nvSpPr>
        <p:spPr>
          <a:xfrm>
            <a:off x="8937158" y="3377537"/>
            <a:ext cx="1915561" cy="481025"/>
          </a:xfrm>
          <a:prstGeom prst="rect">
            <a:avLst/>
          </a:prstGeom>
          <a:solidFill>
            <a:schemeClr val="accent1">
              <a:alpha val="18905"/>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B9461185-3D23-3F48-9742-FDD2152332BA}"/>
              </a:ext>
            </a:extLst>
          </p:cNvPr>
          <p:cNvSpPr/>
          <p:nvPr/>
        </p:nvSpPr>
        <p:spPr>
          <a:xfrm>
            <a:off x="10329863" y="2484578"/>
            <a:ext cx="500580" cy="481025"/>
          </a:xfrm>
          <a:prstGeom prst="rect">
            <a:avLst/>
          </a:prstGeom>
          <a:solidFill>
            <a:schemeClr val="accent1">
              <a:alpha val="18905"/>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D0056D98-2688-4F4B-A4AE-3AB3B3255C1A}"/>
              </a:ext>
            </a:extLst>
          </p:cNvPr>
          <p:cNvSpPr/>
          <p:nvPr/>
        </p:nvSpPr>
        <p:spPr>
          <a:xfrm>
            <a:off x="10301287" y="4468811"/>
            <a:ext cx="465707" cy="481025"/>
          </a:xfrm>
          <a:prstGeom prst="rect">
            <a:avLst/>
          </a:prstGeom>
          <a:solidFill>
            <a:schemeClr val="accent1">
              <a:alpha val="18905"/>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0A5C295-5B85-5047-BBD6-FA4144A2C940}"/>
              </a:ext>
            </a:extLst>
          </p:cNvPr>
          <p:cNvSpPr/>
          <p:nvPr/>
        </p:nvSpPr>
        <p:spPr>
          <a:xfrm>
            <a:off x="1376361" y="4834725"/>
            <a:ext cx="1475359" cy="481025"/>
          </a:xfrm>
          <a:prstGeom prst="rect">
            <a:avLst/>
          </a:prstGeom>
          <a:solidFill>
            <a:schemeClr val="accent1">
              <a:alpha val="18905"/>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2BAD74BA-032A-0C49-8D80-F25751DF60F3}"/>
              </a:ext>
            </a:extLst>
          </p:cNvPr>
          <p:cNvSpPr/>
          <p:nvPr/>
        </p:nvSpPr>
        <p:spPr>
          <a:xfrm>
            <a:off x="1383161" y="6142959"/>
            <a:ext cx="1475359" cy="481025"/>
          </a:xfrm>
          <a:prstGeom prst="rect">
            <a:avLst/>
          </a:prstGeom>
          <a:solidFill>
            <a:schemeClr val="accent1">
              <a:alpha val="18905"/>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12236DCE-CF23-3546-9AA8-65852E998865}"/>
              </a:ext>
            </a:extLst>
          </p:cNvPr>
          <p:cNvSpPr/>
          <p:nvPr/>
        </p:nvSpPr>
        <p:spPr>
          <a:xfrm>
            <a:off x="9669400" y="5732890"/>
            <a:ext cx="376750" cy="481025"/>
          </a:xfrm>
          <a:prstGeom prst="rect">
            <a:avLst/>
          </a:prstGeom>
          <a:solidFill>
            <a:schemeClr val="accent1">
              <a:alpha val="18905"/>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32037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grpId="1" nodeType="clickEffect">
                                  <p:stCondLst>
                                    <p:cond delay="0"/>
                                  </p:stCondLst>
                                  <p:childTnLst>
                                    <p:set>
                                      <p:cBhvr>
                                        <p:cTn id="20" dur="1" fill="hold">
                                          <p:stCondLst>
                                            <p:cond delay="0"/>
                                          </p:stCondLst>
                                        </p:cTn>
                                        <p:tgtEl>
                                          <p:spTgt spid="8"/>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10"/>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11"/>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13"/>
                                        </p:tgtEl>
                                        <p:attrNameLst>
                                          <p:attrName>style.visibility</p:attrName>
                                        </p:attrNameLst>
                                      </p:cBhvr>
                                      <p:to>
                                        <p:strVal val="hidden"/>
                                      </p:to>
                                    </p:set>
                                  </p:childTnLst>
                                </p:cTn>
                              </p:par>
                              <p:par>
                                <p:cTn id="27" presetID="1" presetClass="exit" presetSubtype="0" fill="hold" grpId="1" nodeType="withEffect">
                                  <p:stCondLst>
                                    <p:cond delay="0"/>
                                  </p:stCondLst>
                                  <p:childTnLst>
                                    <p:set>
                                      <p:cBhvr>
                                        <p:cTn id="28" dur="1" fill="hold">
                                          <p:stCondLst>
                                            <p:cond delay="0"/>
                                          </p:stCondLst>
                                        </p:cTn>
                                        <p:tgtEl>
                                          <p:spTgt spid="14"/>
                                        </p:tgtEl>
                                        <p:attrNameLst>
                                          <p:attrName>style.visibility</p:attrName>
                                        </p:attrNameLst>
                                      </p:cBhvr>
                                      <p:to>
                                        <p:strVal val="hidden"/>
                                      </p:to>
                                    </p:set>
                                  </p:childTnLst>
                                </p:cTn>
                              </p:par>
                              <p:par>
                                <p:cTn id="29" presetID="1" presetClass="exit" presetSubtype="0" fill="hold" grpId="1" nodeType="withEffect">
                                  <p:stCondLst>
                                    <p:cond delay="0"/>
                                  </p:stCondLst>
                                  <p:childTnLst>
                                    <p:set>
                                      <p:cBhvr>
                                        <p:cTn id="30" dur="1" fill="hold">
                                          <p:stCondLst>
                                            <p:cond delay="0"/>
                                          </p:stCondLst>
                                        </p:cTn>
                                        <p:tgtEl>
                                          <p:spTgt spid="12"/>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8"/>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9"/>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xit" presetSubtype="0" fill="hold" grpId="1" nodeType="clickEffect">
                                  <p:stCondLst>
                                    <p:cond delay="0"/>
                                  </p:stCondLst>
                                  <p:childTnLst>
                                    <p:set>
                                      <p:cBhvr>
                                        <p:cTn id="50" dur="1" fill="hold">
                                          <p:stCondLst>
                                            <p:cond delay="0"/>
                                          </p:stCondLst>
                                        </p:cTn>
                                        <p:tgtEl>
                                          <p:spTgt spid="16"/>
                                        </p:tgtEl>
                                        <p:attrNameLst>
                                          <p:attrName>style.visibility</p:attrName>
                                        </p:attrNameLst>
                                      </p:cBhvr>
                                      <p:to>
                                        <p:strVal val="hidden"/>
                                      </p:to>
                                    </p:set>
                                  </p:childTnLst>
                                </p:cTn>
                              </p:par>
                              <p:par>
                                <p:cTn id="51" presetID="1" presetClass="exit" presetSubtype="0" fill="hold" grpId="1" nodeType="withEffect">
                                  <p:stCondLst>
                                    <p:cond delay="0"/>
                                  </p:stCondLst>
                                  <p:childTnLst>
                                    <p:set>
                                      <p:cBhvr>
                                        <p:cTn id="52" dur="1" fill="hold">
                                          <p:stCondLst>
                                            <p:cond delay="0"/>
                                          </p:stCondLst>
                                        </p:cTn>
                                        <p:tgtEl>
                                          <p:spTgt spid="9"/>
                                        </p:tgtEl>
                                        <p:attrNameLst>
                                          <p:attrName>style.visibility</p:attrName>
                                        </p:attrNameLst>
                                      </p:cBhvr>
                                      <p:to>
                                        <p:strVal val="hidden"/>
                                      </p:to>
                                    </p:set>
                                  </p:childTnLst>
                                </p:cTn>
                              </p:par>
                              <p:par>
                                <p:cTn id="53" presetID="1" presetClass="exit" presetSubtype="0" fill="hold" grpId="1" nodeType="withEffect">
                                  <p:stCondLst>
                                    <p:cond delay="0"/>
                                  </p:stCondLst>
                                  <p:childTnLst>
                                    <p:set>
                                      <p:cBhvr>
                                        <p:cTn id="54" dur="1" fill="hold">
                                          <p:stCondLst>
                                            <p:cond delay="0"/>
                                          </p:stCondLst>
                                        </p:cTn>
                                        <p:tgtEl>
                                          <p:spTgt spid="15"/>
                                        </p:tgtEl>
                                        <p:attrNameLst>
                                          <p:attrName>style.visibility</p:attrName>
                                        </p:attrNameLst>
                                      </p:cBhvr>
                                      <p:to>
                                        <p:strVal val="hidden"/>
                                      </p:to>
                                    </p:set>
                                  </p:childTnLst>
                                </p:cTn>
                              </p:par>
                              <p:par>
                                <p:cTn id="55" presetID="1" presetClass="exit" presetSubtype="0" fill="hold" grpId="1" nodeType="withEffect">
                                  <p:stCondLst>
                                    <p:cond delay="0"/>
                                  </p:stCondLst>
                                  <p:childTnLst>
                                    <p:set>
                                      <p:cBhvr>
                                        <p:cTn id="56" dur="1" fill="hold">
                                          <p:stCondLst>
                                            <p:cond delay="0"/>
                                          </p:stCondLst>
                                        </p:cTn>
                                        <p:tgtEl>
                                          <p:spTgt spid="17"/>
                                        </p:tgtEl>
                                        <p:attrNameLst>
                                          <p:attrName>style.visibility</p:attrName>
                                        </p:attrNameLst>
                                      </p:cBhvr>
                                      <p:to>
                                        <p:strVal val="hidden"/>
                                      </p:to>
                                    </p:set>
                                  </p:childTnLst>
                                </p:cTn>
                              </p:par>
                              <p:par>
                                <p:cTn id="57" presetID="1" presetClass="exit" presetSubtype="0" fill="hold" grpId="1" nodeType="withEffect">
                                  <p:stCondLst>
                                    <p:cond delay="0"/>
                                  </p:stCondLst>
                                  <p:childTnLst>
                                    <p:set>
                                      <p:cBhvr>
                                        <p:cTn id="58" dur="1" fill="hold">
                                          <p:stCondLst>
                                            <p:cond delay="0"/>
                                          </p:stCondLst>
                                        </p:cTn>
                                        <p:tgtEl>
                                          <p:spTgt spid="18"/>
                                        </p:tgtEl>
                                        <p:attrNameLst>
                                          <p:attrName>style.visibility</p:attrName>
                                        </p:attrNameLst>
                                      </p:cBhvr>
                                      <p:to>
                                        <p:strVal val="hidden"/>
                                      </p:to>
                                    </p:set>
                                  </p:childTnLst>
                                </p:cTn>
                              </p:par>
                              <p:par>
                                <p:cTn id="59" presetID="1" presetClass="exit" presetSubtype="0" fill="hold" grpId="1" nodeType="withEffect">
                                  <p:stCondLst>
                                    <p:cond delay="0"/>
                                  </p:stCondLst>
                                  <p:childTnLst>
                                    <p:set>
                                      <p:cBhvr>
                                        <p:cTn id="60" dur="1" fill="hold">
                                          <p:stCondLst>
                                            <p:cond delay="0"/>
                                          </p:stCondLst>
                                        </p:cTn>
                                        <p:tgtEl>
                                          <p:spTgt spid="20"/>
                                        </p:tgtEl>
                                        <p:attrNameLst>
                                          <p:attrName>style.visibility</p:attrName>
                                        </p:attrNameLst>
                                      </p:cBhvr>
                                      <p:to>
                                        <p:strVal val="hidden"/>
                                      </p:to>
                                    </p:set>
                                  </p:childTnLst>
                                </p:cTn>
                              </p:par>
                              <p:par>
                                <p:cTn id="61" presetID="1" presetClass="exit" presetSubtype="0" fill="hold" grpId="1" nodeType="withEffect">
                                  <p:stCondLst>
                                    <p:cond delay="0"/>
                                  </p:stCondLst>
                                  <p:childTnLst>
                                    <p:set>
                                      <p:cBhvr>
                                        <p:cTn id="62" dur="1" fill="hold">
                                          <p:stCondLst>
                                            <p:cond delay="0"/>
                                          </p:stCondLst>
                                        </p:cTn>
                                        <p:tgtEl>
                                          <p:spTgt spid="1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9" grpId="0" animBg="1"/>
      <p:bldP spid="9" grpId="1" animBg="1"/>
      <p:bldP spid="10" grpId="0" animBg="1"/>
      <p:bldP spid="10" grpId="1" animBg="1"/>
      <p:bldP spid="11" grpId="0" animBg="1"/>
      <p:bldP spid="11" grpId="1" animBg="1"/>
      <p:bldP spid="12" grpId="0" animBg="1"/>
      <p:bldP spid="12" grpId="1" animBg="1"/>
      <p:bldP spid="13" grpId="0" animBg="1"/>
      <p:bldP spid="13" grpId="1" animBg="1"/>
      <p:bldP spid="14" grpId="0" animBg="1"/>
      <p:bldP spid="14" grpId="1" animBg="1"/>
      <p:bldP spid="15" grpId="0" animBg="1"/>
      <p:bldP spid="15" grpId="1" animBg="1"/>
      <p:bldP spid="16" grpId="0" animBg="1"/>
      <p:bldP spid="16" grpId="1" animBg="1"/>
      <p:bldP spid="17" grpId="0" animBg="1"/>
      <p:bldP spid="17" grpId="1" animBg="1"/>
      <p:bldP spid="18" grpId="0" animBg="1"/>
      <p:bldP spid="18" grpId="1" animBg="1"/>
      <p:bldP spid="19" grpId="0" animBg="1"/>
      <p:bldP spid="19" grpId="1" animBg="1"/>
      <p:bldP spid="20" grpId="0" animBg="1"/>
      <p:bldP spid="20" grpId="1"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823A215-1297-4E4E-8AB7-AD1DB3C1EACD}"/>
              </a:ext>
            </a:extLst>
          </p:cNvPr>
          <p:cNvSpPr txBox="1"/>
          <p:nvPr/>
        </p:nvSpPr>
        <p:spPr>
          <a:xfrm>
            <a:off x="2435935" y="1"/>
            <a:ext cx="7320131" cy="707886"/>
          </a:xfrm>
          <a:prstGeom prst="rect">
            <a:avLst/>
          </a:prstGeom>
          <a:noFill/>
        </p:spPr>
        <p:txBody>
          <a:bodyPr wrap="square" rtlCol="0">
            <a:spAutoFit/>
          </a:bodyPr>
          <a:lstStyle/>
          <a:p>
            <a:r>
              <a:rPr lang="en-US" sz="4000" dirty="0"/>
              <a:t>Argument coreference baselines</a:t>
            </a:r>
          </a:p>
        </p:txBody>
      </p:sp>
      <p:graphicFrame>
        <p:nvGraphicFramePr>
          <p:cNvPr id="7" name="Chart 6">
            <a:extLst>
              <a:ext uri="{FF2B5EF4-FFF2-40B4-BE49-F238E27FC236}">
                <a16:creationId xmlns:a16="http://schemas.microsoft.com/office/drawing/2014/main" id="{194B750D-7E9C-8B40-A84E-A2DD8A5BEBBC}"/>
              </a:ext>
            </a:extLst>
          </p:cNvPr>
          <p:cNvGraphicFramePr>
            <a:graphicFrameLocks/>
          </p:cNvGraphicFramePr>
          <p:nvPr>
            <p:extLst>
              <p:ext uri="{D42A27DB-BD31-4B8C-83A1-F6EECF244321}">
                <p14:modId xmlns:p14="http://schemas.microsoft.com/office/powerpoint/2010/main" val="764795479"/>
              </p:ext>
            </p:extLst>
          </p:nvPr>
        </p:nvGraphicFramePr>
        <p:xfrm>
          <a:off x="6096000" y="979804"/>
          <a:ext cx="5882920" cy="5608320"/>
        </p:xfrm>
        <a:graphic>
          <a:graphicData uri="http://schemas.openxmlformats.org/drawingml/2006/chart">
            <c:chart xmlns:c="http://schemas.openxmlformats.org/drawingml/2006/chart" xmlns:r="http://schemas.openxmlformats.org/officeDocument/2006/relationships" r:id="rId2"/>
          </a:graphicData>
        </a:graphic>
      </p:graphicFrame>
      <p:sp>
        <p:nvSpPr>
          <p:cNvPr id="5" name="Title 1">
            <a:extLst>
              <a:ext uri="{FF2B5EF4-FFF2-40B4-BE49-F238E27FC236}">
                <a16:creationId xmlns:a16="http://schemas.microsoft.com/office/drawing/2014/main" id="{3F502EF2-5DF3-2048-8D7A-047B66CBE42B}"/>
              </a:ext>
            </a:extLst>
          </p:cNvPr>
          <p:cNvSpPr txBox="1">
            <a:spLocks/>
          </p:cNvSpPr>
          <p:nvPr/>
        </p:nvSpPr>
        <p:spPr>
          <a:xfrm>
            <a:off x="213080" y="990600"/>
            <a:ext cx="5538788" cy="4876800"/>
          </a:xfrm>
          <a:prstGeom prst="rect">
            <a:avLst/>
          </a:prstGeom>
          <a:noFill/>
          <a:ln>
            <a:noFill/>
          </a:ln>
        </p:spPr>
        <p:txBody>
          <a:bodyPr spcFirstLastPara="1" wrap="square" lIns="91425" tIns="91425" rIns="91425" bIns="91425" anchor="ctr" anchorCtr="0"/>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400"/>
              <a:buFont typeface="Helvetica Neue Light"/>
              <a:buNone/>
              <a:defRPr sz="4400" b="0" i="0" u="none" strike="noStrike" cap="none">
                <a:solidFill>
                  <a:schemeClr val="dk1"/>
                </a:solidFill>
                <a:latin typeface="Helvetica Neue Light"/>
                <a:ea typeface="Helvetica Neue Light"/>
                <a:cs typeface="Helvetica Neue Light"/>
                <a:sym typeface="Helvetica Neue Light"/>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l">
              <a:spcBef>
                <a:spcPts val="2100"/>
              </a:spcBef>
            </a:pPr>
            <a:r>
              <a:rPr lang="en-US" sz="2667" b="1" i="1" kern="0" dirty="0">
                <a:solidFill>
                  <a:schemeClr val="accent1"/>
                </a:solidFill>
                <a:latin typeface="Calibri" panose="020F0502020204030204" pitchFamily="34" charset="0"/>
                <a:cs typeface="Calibri" panose="020F0502020204030204" pitchFamily="34" charset="0"/>
              </a:rPr>
              <a:t>Single mention</a:t>
            </a:r>
            <a:r>
              <a:rPr lang="en-US" sz="2667" kern="0" dirty="0">
                <a:latin typeface="Calibri" panose="020F0502020204030204" pitchFamily="34" charset="0"/>
                <a:cs typeface="Calibri" panose="020F0502020204030204" pitchFamily="34" charset="0"/>
              </a:rPr>
              <a:t>: predict no coreference links</a:t>
            </a:r>
          </a:p>
          <a:p>
            <a:pPr algn="l">
              <a:spcBef>
                <a:spcPts val="2100"/>
              </a:spcBef>
            </a:pPr>
            <a:endParaRPr lang="en-US" sz="2667" kern="0" dirty="0">
              <a:latin typeface="Calibri" panose="020F0502020204030204" pitchFamily="34" charset="0"/>
              <a:cs typeface="Calibri" panose="020F0502020204030204" pitchFamily="34" charset="0"/>
            </a:endParaRPr>
          </a:p>
          <a:p>
            <a:pPr algn="l">
              <a:spcBef>
                <a:spcPts val="2100"/>
              </a:spcBef>
            </a:pPr>
            <a:r>
              <a:rPr lang="en-US" sz="2667" b="1" i="1" kern="0" dirty="0">
                <a:solidFill>
                  <a:schemeClr val="accent2"/>
                </a:solidFill>
                <a:latin typeface="Calibri" panose="020F0502020204030204" pitchFamily="34" charset="0"/>
                <a:cs typeface="Calibri" panose="020F0502020204030204" pitchFamily="34" charset="0"/>
              </a:rPr>
              <a:t>String matching</a:t>
            </a:r>
            <a:r>
              <a:rPr lang="en-US" sz="2667" kern="0" dirty="0">
                <a:solidFill>
                  <a:schemeClr val="tx1"/>
                </a:solidFill>
                <a:latin typeface="Calibri" panose="020F0502020204030204" pitchFamily="34" charset="0"/>
                <a:cs typeface="Calibri" panose="020F0502020204030204" pitchFamily="34" charset="0"/>
              </a:rPr>
              <a:t>:</a:t>
            </a:r>
            <a:r>
              <a:rPr lang="en-US" sz="2667" b="1" kern="0" dirty="0">
                <a:solidFill>
                  <a:schemeClr val="tx1"/>
                </a:solidFill>
                <a:latin typeface="Calibri" panose="020F0502020204030204" pitchFamily="34" charset="0"/>
                <a:cs typeface="Calibri" panose="020F0502020204030204" pitchFamily="34" charset="0"/>
              </a:rPr>
              <a:t> </a:t>
            </a:r>
            <a:r>
              <a:rPr lang="en-US" sz="2667" kern="0" dirty="0">
                <a:solidFill>
                  <a:schemeClr val="tx1"/>
                </a:solidFill>
                <a:latin typeface="Calibri" panose="020F0502020204030204" pitchFamily="34" charset="0"/>
                <a:cs typeface="Calibri" panose="020F0502020204030204" pitchFamily="34" charset="0"/>
              </a:rPr>
              <a:t>strings are identical (excepting determiners) </a:t>
            </a:r>
            <a:endParaRPr lang="en-US" sz="2667" kern="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7301606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54AD9F-1087-B84F-956E-F7A37F252760}"/>
              </a:ext>
            </a:extLst>
          </p:cNvPr>
          <p:cNvSpPr>
            <a:spLocks noGrp="1"/>
          </p:cNvSpPr>
          <p:nvPr>
            <p:ph type="title"/>
          </p:nvPr>
        </p:nvSpPr>
        <p:spPr>
          <a:xfrm>
            <a:off x="3575268" y="2082069"/>
            <a:ext cx="6523909" cy="1325563"/>
          </a:xfrm>
        </p:spPr>
        <p:txBody>
          <a:bodyPr>
            <a:normAutofit/>
          </a:bodyPr>
          <a:lstStyle/>
          <a:p>
            <a:r>
              <a:rPr lang="en-US" sz="3600" i="1" dirty="0">
                <a:solidFill>
                  <a:srgbClr val="C00000"/>
                </a:solidFill>
              </a:rPr>
              <a:t>I want to use computers to find loopholes in tax law proposals</a:t>
            </a:r>
          </a:p>
        </p:txBody>
      </p:sp>
      <p:grpSp>
        <p:nvGrpSpPr>
          <p:cNvPr id="4" name="Group 3">
            <a:extLst>
              <a:ext uri="{FF2B5EF4-FFF2-40B4-BE49-F238E27FC236}">
                <a16:creationId xmlns:a16="http://schemas.microsoft.com/office/drawing/2014/main" id="{A3E40182-384E-D84D-ACD3-4C5BA21592AF}"/>
              </a:ext>
            </a:extLst>
          </p:cNvPr>
          <p:cNvGrpSpPr/>
          <p:nvPr/>
        </p:nvGrpSpPr>
        <p:grpSpPr>
          <a:xfrm>
            <a:off x="9220233" y="1488388"/>
            <a:ext cx="3011167" cy="3368932"/>
            <a:chOff x="219615" y="3423828"/>
            <a:chExt cx="3011167" cy="3368932"/>
          </a:xfrm>
        </p:grpSpPr>
        <p:pic>
          <p:nvPicPr>
            <p:cNvPr id="5" name="Picture 2" descr="Andrew Blair-Stanek Photo">
              <a:extLst>
                <a:ext uri="{FF2B5EF4-FFF2-40B4-BE49-F238E27FC236}">
                  <a16:creationId xmlns:a16="http://schemas.microsoft.com/office/drawing/2014/main" id="{BE52FD1E-5EA6-914F-B962-56583DC56207}"/>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710685" y="3423828"/>
              <a:ext cx="2211180" cy="2888072"/>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87B47F81-AE1F-EA44-A83E-694A519D05B7}"/>
                </a:ext>
              </a:extLst>
            </p:cNvPr>
            <p:cNvSpPr/>
            <p:nvPr/>
          </p:nvSpPr>
          <p:spPr>
            <a:xfrm>
              <a:off x="219615" y="6331095"/>
              <a:ext cx="3011167" cy="461665"/>
            </a:xfrm>
            <a:prstGeom prst="rect">
              <a:avLst/>
            </a:prstGeom>
          </p:spPr>
          <p:txBody>
            <a:bodyPr wrap="square">
              <a:spAutoFit/>
            </a:bodyPr>
            <a:lstStyle/>
            <a:p>
              <a:pPr algn="ctr"/>
              <a:r>
                <a:rPr lang="en-US" sz="2400" dirty="0">
                  <a:solidFill>
                    <a:srgbClr val="000000"/>
                  </a:solidFill>
                  <a:latin typeface="Helvetica" pitchFamily="2" charset="0"/>
                  <a:cs typeface="Calibri" panose="020F0502020204030204" pitchFamily="34" charset="0"/>
                </a:rPr>
                <a:t>Andrew Blair-Stanek</a:t>
              </a:r>
            </a:p>
          </p:txBody>
        </p:sp>
      </p:grpSp>
      <p:sp>
        <p:nvSpPr>
          <p:cNvPr id="7" name="Title 1">
            <a:extLst>
              <a:ext uri="{FF2B5EF4-FFF2-40B4-BE49-F238E27FC236}">
                <a16:creationId xmlns:a16="http://schemas.microsoft.com/office/drawing/2014/main" id="{1D45E8F9-12AA-E046-B019-FF23B509DD96}"/>
              </a:ext>
            </a:extLst>
          </p:cNvPr>
          <p:cNvSpPr txBox="1">
            <a:spLocks/>
          </p:cNvSpPr>
          <p:nvPr/>
        </p:nvSpPr>
        <p:spPr>
          <a:xfrm>
            <a:off x="2368541" y="402625"/>
            <a:ext cx="937569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i="1" dirty="0">
                <a:solidFill>
                  <a:schemeClr val="accent1"/>
                </a:solidFill>
              </a:rPr>
              <a:t>What do you want to do in your PhD?</a:t>
            </a:r>
          </a:p>
        </p:txBody>
      </p:sp>
      <p:grpSp>
        <p:nvGrpSpPr>
          <p:cNvPr id="11" name="Group 10">
            <a:extLst>
              <a:ext uri="{FF2B5EF4-FFF2-40B4-BE49-F238E27FC236}">
                <a16:creationId xmlns:a16="http://schemas.microsoft.com/office/drawing/2014/main" id="{161C4580-CA08-F641-BE0F-F0C92917A53B}"/>
              </a:ext>
            </a:extLst>
          </p:cNvPr>
          <p:cNvGrpSpPr/>
          <p:nvPr/>
        </p:nvGrpSpPr>
        <p:grpSpPr>
          <a:xfrm>
            <a:off x="-560055" y="138969"/>
            <a:ext cx="4098324" cy="2437457"/>
            <a:chOff x="4173776" y="2457450"/>
            <a:chExt cx="4098324" cy="2437457"/>
          </a:xfrm>
        </p:grpSpPr>
        <p:pic>
          <p:nvPicPr>
            <p:cNvPr id="8" name="Picture 7">
              <a:extLst>
                <a:ext uri="{FF2B5EF4-FFF2-40B4-BE49-F238E27FC236}">
                  <a16:creationId xmlns:a16="http://schemas.microsoft.com/office/drawing/2014/main" id="{F1B03AC5-8BD3-AB4D-AC21-837845BB3098}"/>
                </a:ext>
              </a:extLst>
            </p:cNvPr>
            <p:cNvPicPr>
              <a:picLocks noChangeAspect="1"/>
            </p:cNvPicPr>
            <p:nvPr/>
          </p:nvPicPr>
          <p:blipFill>
            <a:blip r:embed="rId3"/>
            <a:stretch>
              <a:fillRect/>
            </a:stretch>
          </p:blipFill>
          <p:spPr>
            <a:xfrm>
              <a:off x="5181600" y="2457450"/>
              <a:ext cx="1828800" cy="1943100"/>
            </a:xfrm>
            <a:prstGeom prst="rect">
              <a:avLst/>
            </a:prstGeom>
          </p:spPr>
        </p:pic>
        <p:sp>
          <p:nvSpPr>
            <p:cNvPr id="10" name="Rectangle 9">
              <a:extLst>
                <a:ext uri="{FF2B5EF4-FFF2-40B4-BE49-F238E27FC236}">
                  <a16:creationId xmlns:a16="http://schemas.microsoft.com/office/drawing/2014/main" id="{9C7949BB-1B41-8940-923F-130D85557F3D}"/>
                </a:ext>
              </a:extLst>
            </p:cNvPr>
            <p:cNvSpPr/>
            <p:nvPr/>
          </p:nvSpPr>
          <p:spPr>
            <a:xfrm>
              <a:off x="4173776" y="4433242"/>
              <a:ext cx="4098324" cy="461665"/>
            </a:xfrm>
            <a:prstGeom prst="rect">
              <a:avLst/>
            </a:prstGeom>
          </p:spPr>
          <p:txBody>
            <a:bodyPr wrap="square">
              <a:spAutoFit/>
            </a:bodyPr>
            <a:lstStyle/>
            <a:p>
              <a:pPr algn="ctr"/>
              <a:r>
                <a:rPr lang="en-US" sz="2400" dirty="0">
                  <a:solidFill>
                    <a:srgbClr val="000000"/>
                  </a:solidFill>
                  <a:latin typeface="Helvetica" pitchFamily="2" charset="0"/>
                  <a:cs typeface="Calibri" panose="020F0502020204030204" pitchFamily="34" charset="0"/>
                </a:rPr>
                <a:t>Benjamin Van </a:t>
              </a:r>
              <a:r>
                <a:rPr lang="en-US" sz="2400" dirty="0" err="1">
                  <a:solidFill>
                    <a:srgbClr val="000000"/>
                  </a:solidFill>
                  <a:latin typeface="Helvetica" pitchFamily="2" charset="0"/>
                  <a:cs typeface="Calibri" panose="020F0502020204030204" pitchFamily="34" charset="0"/>
                </a:rPr>
                <a:t>Durme</a:t>
              </a:r>
              <a:endParaRPr lang="en-US" sz="2400" dirty="0">
                <a:solidFill>
                  <a:srgbClr val="000000"/>
                </a:solidFill>
                <a:latin typeface="Helvetica" pitchFamily="2" charset="0"/>
                <a:cs typeface="Calibri" panose="020F0502020204030204" pitchFamily="34" charset="0"/>
              </a:endParaRPr>
            </a:p>
          </p:txBody>
        </p:sp>
      </p:grpSp>
      <p:sp>
        <p:nvSpPr>
          <p:cNvPr id="12" name="Title 1">
            <a:extLst>
              <a:ext uri="{FF2B5EF4-FFF2-40B4-BE49-F238E27FC236}">
                <a16:creationId xmlns:a16="http://schemas.microsoft.com/office/drawing/2014/main" id="{11AF1CFF-A253-0648-BD26-37BCB620C72F}"/>
              </a:ext>
            </a:extLst>
          </p:cNvPr>
          <p:cNvSpPr txBox="1">
            <a:spLocks/>
          </p:cNvSpPr>
          <p:nvPr/>
        </p:nvSpPr>
        <p:spPr>
          <a:xfrm>
            <a:off x="2463348" y="3281736"/>
            <a:ext cx="1387913"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i="1" dirty="0">
                <a:solidFill>
                  <a:schemeClr val="accent1"/>
                </a:solidFill>
              </a:rPr>
              <a:t>Cool</a:t>
            </a:r>
          </a:p>
        </p:txBody>
      </p:sp>
      <p:pic>
        <p:nvPicPr>
          <p:cNvPr id="14" name="Picture 13">
            <a:extLst>
              <a:ext uri="{FF2B5EF4-FFF2-40B4-BE49-F238E27FC236}">
                <a16:creationId xmlns:a16="http://schemas.microsoft.com/office/drawing/2014/main" id="{1DB0CCAB-4239-3B4E-AC35-70DF81AA30FB}"/>
              </a:ext>
            </a:extLst>
          </p:cNvPr>
          <p:cNvPicPr>
            <a:picLocks noChangeAspect="1"/>
          </p:cNvPicPr>
          <p:nvPr/>
        </p:nvPicPr>
        <p:blipFill>
          <a:blip r:embed="rId3"/>
          <a:stretch>
            <a:fillRect/>
          </a:stretch>
        </p:blipFill>
        <p:spPr>
          <a:xfrm>
            <a:off x="456079" y="2959206"/>
            <a:ext cx="1828800" cy="1943100"/>
          </a:xfrm>
          <a:prstGeom prst="rect">
            <a:avLst/>
          </a:prstGeom>
        </p:spPr>
      </p:pic>
      <p:grpSp>
        <p:nvGrpSpPr>
          <p:cNvPr id="13" name="Group 12">
            <a:extLst>
              <a:ext uri="{FF2B5EF4-FFF2-40B4-BE49-F238E27FC236}">
                <a16:creationId xmlns:a16="http://schemas.microsoft.com/office/drawing/2014/main" id="{1765BC35-7CE9-9F46-9A0A-011942626691}"/>
              </a:ext>
            </a:extLst>
          </p:cNvPr>
          <p:cNvGrpSpPr/>
          <p:nvPr/>
        </p:nvGrpSpPr>
        <p:grpSpPr>
          <a:xfrm>
            <a:off x="6198299" y="3497998"/>
            <a:ext cx="2654614" cy="3360002"/>
            <a:chOff x="5308599" y="1821647"/>
            <a:chExt cx="2654614" cy="3360002"/>
          </a:xfrm>
        </p:grpSpPr>
        <p:pic>
          <p:nvPicPr>
            <p:cNvPr id="15" name="Picture 14">
              <a:extLst>
                <a:ext uri="{FF2B5EF4-FFF2-40B4-BE49-F238E27FC236}">
                  <a16:creationId xmlns:a16="http://schemas.microsoft.com/office/drawing/2014/main" id="{91888C12-E76D-D349-A793-73C1014C323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431995" y="1821647"/>
              <a:ext cx="2387361" cy="2881044"/>
            </a:xfrm>
            <a:prstGeom prst="rect">
              <a:avLst/>
            </a:prstGeom>
          </p:spPr>
        </p:pic>
        <p:sp>
          <p:nvSpPr>
            <p:cNvPr id="16" name="Rectangle 15">
              <a:extLst>
                <a:ext uri="{FF2B5EF4-FFF2-40B4-BE49-F238E27FC236}">
                  <a16:creationId xmlns:a16="http://schemas.microsoft.com/office/drawing/2014/main" id="{072BA426-B4B3-B045-A044-762C0882426C}"/>
                </a:ext>
              </a:extLst>
            </p:cNvPr>
            <p:cNvSpPr/>
            <p:nvPr/>
          </p:nvSpPr>
          <p:spPr>
            <a:xfrm>
              <a:off x="5308599" y="4719984"/>
              <a:ext cx="2654614" cy="461665"/>
            </a:xfrm>
            <a:prstGeom prst="rect">
              <a:avLst/>
            </a:prstGeom>
          </p:spPr>
          <p:txBody>
            <a:bodyPr wrap="square">
              <a:spAutoFit/>
            </a:bodyPr>
            <a:lstStyle/>
            <a:p>
              <a:pPr algn="ctr"/>
              <a:r>
                <a:rPr lang="en-US" sz="2400" dirty="0">
                  <a:solidFill>
                    <a:srgbClr val="000000"/>
                  </a:solidFill>
                  <a:latin typeface="Helvetica" pitchFamily="2" charset="0"/>
                  <a:cs typeface="Calibri" panose="020F0502020204030204" pitchFamily="34" charset="0"/>
                </a:rPr>
                <a:t>Nils </a:t>
              </a:r>
              <a:r>
                <a:rPr lang="en-US" sz="2400" dirty="0" err="1">
                  <a:solidFill>
                    <a:srgbClr val="000000"/>
                  </a:solidFill>
                  <a:latin typeface="Helvetica" pitchFamily="2" charset="0"/>
                  <a:cs typeface="Calibri" panose="020F0502020204030204" pitchFamily="34" charset="0"/>
                </a:rPr>
                <a:t>Holzenberger</a:t>
              </a:r>
              <a:endParaRPr lang="en-US" sz="2400" dirty="0">
                <a:solidFill>
                  <a:srgbClr val="000000"/>
                </a:solidFill>
                <a:latin typeface="Helvetica" pitchFamily="2" charset="0"/>
                <a:cs typeface="Calibri" panose="020F0502020204030204" pitchFamily="34" charset="0"/>
              </a:endParaRPr>
            </a:p>
          </p:txBody>
        </p:sp>
      </p:grpSp>
      <p:sp>
        <p:nvSpPr>
          <p:cNvPr id="17" name="Title 1">
            <a:extLst>
              <a:ext uri="{FF2B5EF4-FFF2-40B4-BE49-F238E27FC236}">
                <a16:creationId xmlns:a16="http://schemas.microsoft.com/office/drawing/2014/main" id="{3F1673D8-B7D0-1348-8435-B4856F9B51C1}"/>
              </a:ext>
            </a:extLst>
          </p:cNvPr>
          <p:cNvSpPr txBox="1">
            <a:spLocks/>
          </p:cNvSpPr>
          <p:nvPr/>
        </p:nvSpPr>
        <p:spPr>
          <a:xfrm>
            <a:off x="4095246" y="4275738"/>
            <a:ext cx="2239308"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i="1" dirty="0">
                <a:solidFill>
                  <a:srgbClr val="00B050"/>
                </a:solidFill>
              </a:rPr>
              <a:t>Very cool</a:t>
            </a:r>
          </a:p>
        </p:txBody>
      </p:sp>
    </p:spTree>
    <p:extLst>
      <p:ext uri="{BB962C8B-B14F-4D97-AF65-F5344CB8AC3E}">
        <p14:creationId xmlns:p14="http://schemas.microsoft.com/office/powerpoint/2010/main" val="3530859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3"/>
                                        </p:tgtEl>
                                        <p:attrNameLst>
                                          <p:attrName>style.visibility</p:attrName>
                                        </p:attrNameLst>
                                      </p:cBhvr>
                                      <p:to>
                                        <p:strVal val="visible"/>
                                      </p:to>
                                    </p:set>
                                    <p:anim calcmode="lin" valueType="num">
                                      <p:cBhvr additive="base">
                                        <p:cTn id="25" dur="20" fill="hold"/>
                                        <p:tgtEl>
                                          <p:spTgt spid="13"/>
                                        </p:tgtEl>
                                        <p:attrNameLst>
                                          <p:attrName>ppt_x</p:attrName>
                                        </p:attrNameLst>
                                      </p:cBhvr>
                                      <p:tavLst>
                                        <p:tav tm="0">
                                          <p:val>
                                            <p:strVal val="#ppt_x"/>
                                          </p:val>
                                        </p:tav>
                                        <p:tav tm="100000">
                                          <p:val>
                                            <p:strVal val="#ppt_x"/>
                                          </p:val>
                                        </p:tav>
                                      </p:tavLst>
                                    </p:anim>
                                    <p:anim calcmode="lin" valueType="num">
                                      <p:cBhvr additive="base">
                                        <p:cTn id="26" dur="20" fill="hold"/>
                                        <p:tgtEl>
                                          <p:spTgt spid="13"/>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anim calcmode="lin" valueType="num">
                                      <p:cBhvr additive="base">
                                        <p:cTn id="29" dur="200" fill="hold"/>
                                        <p:tgtEl>
                                          <p:spTgt spid="17"/>
                                        </p:tgtEl>
                                        <p:attrNameLst>
                                          <p:attrName>ppt_x</p:attrName>
                                        </p:attrNameLst>
                                      </p:cBhvr>
                                      <p:tavLst>
                                        <p:tav tm="0">
                                          <p:val>
                                            <p:strVal val="#ppt_x"/>
                                          </p:val>
                                        </p:tav>
                                        <p:tav tm="100000">
                                          <p:val>
                                            <p:strVal val="#ppt_x"/>
                                          </p:val>
                                        </p:tav>
                                      </p:tavLst>
                                    </p:anim>
                                    <p:anim calcmode="lin" valueType="num">
                                      <p:cBhvr additive="base">
                                        <p:cTn id="30" dur="2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12" grpId="0"/>
      <p:bldP spid="17"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B6AB621-24E2-7C40-80DA-D3A6E35AAC46}"/>
              </a:ext>
            </a:extLst>
          </p:cNvPr>
          <p:cNvSpPr txBox="1"/>
          <p:nvPr/>
        </p:nvSpPr>
        <p:spPr>
          <a:xfrm>
            <a:off x="304800" y="1"/>
            <a:ext cx="11582400" cy="707886"/>
          </a:xfrm>
          <a:prstGeom prst="rect">
            <a:avLst/>
          </a:prstGeom>
          <a:noFill/>
        </p:spPr>
        <p:txBody>
          <a:bodyPr wrap="square" rtlCol="0">
            <a:spAutoFit/>
          </a:bodyPr>
          <a:lstStyle/>
          <a:p>
            <a:pPr algn="ctr"/>
            <a:r>
              <a:rPr lang="en-US" sz="4000" dirty="0"/>
              <a:t>Combined argument identification and coreference</a:t>
            </a:r>
          </a:p>
        </p:txBody>
      </p:sp>
      <p:sp>
        <p:nvSpPr>
          <p:cNvPr id="7" name="Rectangle 6">
            <a:extLst>
              <a:ext uri="{FF2B5EF4-FFF2-40B4-BE49-F238E27FC236}">
                <a16:creationId xmlns:a16="http://schemas.microsoft.com/office/drawing/2014/main" id="{3B4D22B9-D0F4-8F4B-A833-D6317C83CB6E}"/>
              </a:ext>
            </a:extLst>
          </p:cNvPr>
          <p:cNvSpPr/>
          <p:nvPr/>
        </p:nvSpPr>
        <p:spPr>
          <a:xfrm>
            <a:off x="6577012" y="2336951"/>
            <a:ext cx="5310188" cy="2683107"/>
          </a:xfrm>
          <a:prstGeom prst="rect">
            <a:avLst/>
          </a:prstGeom>
        </p:spPr>
        <p:txBody>
          <a:bodyPr wrap="square">
            <a:spAutoFit/>
          </a:bodyPr>
          <a:lstStyle/>
          <a:p>
            <a:pPr>
              <a:spcBef>
                <a:spcPts val="2100"/>
              </a:spcBef>
            </a:pPr>
            <a:r>
              <a:rPr lang="en-US" sz="2667" kern="0" dirty="0">
                <a:latin typeface="Calibri" panose="020F0502020204030204" pitchFamily="34" charset="0"/>
                <a:cs typeface="Calibri" panose="020F0502020204030204" pitchFamily="34" charset="0"/>
              </a:rPr>
              <a:t>BERT-based argument identification with string-matching coreference</a:t>
            </a:r>
          </a:p>
          <a:p>
            <a:pPr>
              <a:spcBef>
                <a:spcPts val="2100"/>
              </a:spcBef>
            </a:pPr>
            <a:endParaRPr lang="en-US" sz="2667" kern="0" dirty="0">
              <a:latin typeface="Calibri" panose="020F0502020204030204" pitchFamily="34" charset="0"/>
              <a:cs typeface="Calibri" panose="020F0502020204030204" pitchFamily="34" charset="0"/>
            </a:endParaRPr>
          </a:p>
          <a:p>
            <a:pPr>
              <a:spcBef>
                <a:spcPts val="2100"/>
              </a:spcBef>
            </a:pPr>
            <a:r>
              <a:rPr lang="en-US" sz="2667" kern="0" dirty="0">
                <a:latin typeface="Calibri" panose="020F0502020204030204" pitchFamily="34" charset="0"/>
                <a:cs typeface="Calibri" panose="020F0502020204030204" pitchFamily="34" charset="0"/>
              </a:rPr>
              <a:t>Perfectly resolves ~20% of subsections</a:t>
            </a:r>
          </a:p>
        </p:txBody>
      </p:sp>
      <p:graphicFrame>
        <p:nvGraphicFramePr>
          <p:cNvPr id="12" name="Chart 11">
            <a:extLst>
              <a:ext uri="{FF2B5EF4-FFF2-40B4-BE49-F238E27FC236}">
                <a16:creationId xmlns:a16="http://schemas.microsoft.com/office/drawing/2014/main" id="{7FC144AD-FBAC-DD4B-B50A-A72A6620F3B5}"/>
              </a:ext>
            </a:extLst>
          </p:cNvPr>
          <p:cNvGraphicFramePr>
            <a:graphicFrameLocks/>
          </p:cNvGraphicFramePr>
          <p:nvPr>
            <p:extLst>
              <p:ext uri="{D42A27DB-BD31-4B8C-83A1-F6EECF244321}">
                <p14:modId xmlns:p14="http://schemas.microsoft.com/office/powerpoint/2010/main" val="3224481727"/>
              </p:ext>
            </p:extLst>
          </p:nvPr>
        </p:nvGraphicFramePr>
        <p:xfrm>
          <a:off x="1262062" y="1392505"/>
          <a:ext cx="4495800" cy="45720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13193470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2F0025-F4F2-B54A-86DD-E8870B22812D}"/>
              </a:ext>
            </a:extLst>
          </p:cNvPr>
          <p:cNvSpPr>
            <a:spLocks noGrp="1"/>
          </p:cNvSpPr>
          <p:nvPr>
            <p:ph type="title"/>
          </p:nvPr>
        </p:nvSpPr>
        <p:spPr>
          <a:xfrm>
            <a:off x="235319" y="197615"/>
            <a:ext cx="10515600" cy="1325563"/>
          </a:xfrm>
        </p:spPr>
        <p:txBody>
          <a:bodyPr/>
          <a:lstStyle/>
          <a:p>
            <a:r>
              <a:rPr lang="en-US" dirty="0"/>
              <a:t>(ongoing work: legal coreference)</a:t>
            </a:r>
          </a:p>
        </p:txBody>
      </p:sp>
      <p:sp>
        <p:nvSpPr>
          <p:cNvPr id="3" name="Content Placeholder 2">
            <a:extLst>
              <a:ext uri="{FF2B5EF4-FFF2-40B4-BE49-F238E27FC236}">
                <a16:creationId xmlns:a16="http://schemas.microsoft.com/office/drawing/2014/main" id="{52186859-B987-8E4C-9EA0-114C3BEB7BE1}"/>
              </a:ext>
            </a:extLst>
          </p:cNvPr>
          <p:cNvSpPr>
            <a:spLocks noGrp="1"/>
          </p:cNvSpPr>
          <p:nvPr>
            <p:ph idx="1"/>
          </p:nvPr>
        </p:nvSpPr>
        <p:spPr>
          <a:xfrm>
            <a:off x="838200" y="1825625"/>
            <a:ext cx="6931716" cy="4667250"/>
          </a:xfrm>
        </p:spPr>
        <p:txBody>
          <a:bodyPr>
            <a:normAutofit/>
          </a:bodyPr>
          <a:lstStyle/>
          <a:p>
            <a:r>
              <a:rPr lang="en-US" dirty="0"/>
              <a:t>Statutes and cases quite different than newswire, discussion forums, or books (</a:t>
            </a:r>
            <a:r>
              <a:rPr lang="en-US" dirty="0" err="1"/>
              <a:t>LitBank</a:t>
            </a:r>
            <a:r>
              <a:rPr lang="en-US" dirty="0"/>
              <a:t>)</a:t>
            </a:r>
          </a:p>
          <a:p>
            <a:endParaRPr lang="en-US" dirty="0"/>
          </a:p>
          <a:p>
            <a:r>
              <a:rPr lang="en-US" dirty="0"/>
              <a:t>Hopefully a fun new task for coreference researchers</a:t>
            </a:r>
          </a:p>
          <a:p>
            <a:endParaRPr lang="en-US" dirty="0"/>
          </a:p>
          <a:p>
            <a:r>
              <a:rPr lang="en-US" dirty="0"/>
              <a:t>Documents can be quite long…</a:t>
            </a:r>
          </a:p>
        </p:txBody>
      </p:sp>
      <p:sp>
        <p:nvSpPr>
          <p:cNvPr id="4" name="Subtitle 2">
            <a:extLst>
              <a:ext uri="{FF2B5EF4-FFF2-40B4-BE49-F238E27FC236}">
                <a16:creationId xmlns:a16="http://schemas.microsoft.com/office/drawing/2014/main" id="{09F64FE6-6EBB-0B40-ABBE-FB05A21A8E89}"/>
              </a:ext>
            </a:extLst>
          </p:cNvPr>
          <p:cNvSpPr txBox="1">
            <a:spLocks/>
          </p:cNvSpPr>
          <p:nvPr/>
        </p:nvSpPr>
        <p:spPr>
          <a:xfrm>
            <a:off x="10042803" y="2611472"/>
            <a:ext cx="1762125" cy="449539"/>
          </a:xfrm>
          <a:prstGeom prst="rect">
            <a:avLst/>
          </a:prstGeom>
        </p:spPr>
        <p:txBody>
          <a:bodyPr vert="horz" lIns="91440" tIns="45720" rIns="91440" bIns="45720" rtlCol="0">
            <a:normAutofit lnSpcReduction="10000"/>
          </a:bodyPr>
          <a:lstStyle>
            <a:lvl1pPr marL="0" indent="0" algn="l" defTabSz="914400" rtl="0" eaLnBrk="1" latinLnBrk="0" hangingPunct="1">
              <a:lnSpc>
                <a:spcPct val="90000"/>
              </a:lnSpc>
              <a:spcBef>
                <a:spcPts val="1000"/>
              </a:spcBef>
              <a:buFontTx/>
              <a:buNone/>
              <a:defRPr sz="2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Tx/>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Patrick Xia</a:t>
            </a:r>
            <a:endParaRPr lang="en-US" dirty="0"/>
          </a:p>
        </p:txBody>
      </p:sp>
      <p:pic>
        <p:nvPicPr>
          <p:cNvPr id="5" name="Picture 4" descr="A person smiling for the camera&#10;&#10;Description automatically generated">
            <a:extLst>
              <a:ext uri="{FF2B5EF4-FFF2-40B4-BE49-F238E27FC236}">
                <a16:creationId xmlns:a16="http://schemas.microsoft.com/office/drawing/2014/main" id="{C109559F-5109-9B47-91A7-E9637B8459F2}"/>
              </a:ext>
            </a:extLst>
          </p:cNvPr>
          <p:cNvPicPr>
            <a:picLocks noChangeAspect="1"/>
          </p:cNvPicPr>
          <p:nvPr/>
        </p:nvPicPr>
        <p:blipFill>
          <a:blip r:embed="rId2"/>
          <a:stretch>
            <a:fillRect/>
          </a:stretch>
        </p:blipFill>
        <p:spPr>
          <a:xfrm>
            <a:off x="9915933" y="563597"/>
            <a:ext cx="2015867" cy="2015867"/>
          </a:xfrm>
          <a:prstGeom prst="rect">
            <a:avLst/>
          </a:prstGeom>
        </p:spPr>
      </p:pic>
      <p:grpSp>
        <p:nvGrpSpPr>
          <p:cNvPr id="6" name="Group 5">
            <a:extLst>
              <a:ext uri="{FF2B5EF4-FFF2-40B4-BE49-F238E27FC236}">
                <a16:creationId xmlns:a16="http://schemas.microsoft.com/office/drawing/2014/main" id="{1280ED8D-09AB-7241-BB33-45C7E2F49B03}"/>
              </a:ext>
            </a:extLst>
          </p:cNvPr>
          <p:cNvGrpSpPr/>
          <p:nvPr/>
        </p:nvGrpSpPr>
        <p:grpSpPr>
          <a:xfrm>
            <a:off x="7769916" y="1980390"/>
            <a:ext cx="2146017" cy="2716260"/>
            <a:chOff x="5308599" y="1821647"/>
            <a:chExt cx="2654614" cy="3360002"/>
          </a:xfrm>
        </p:grpSpPr>
        <p:pic>
          <p:nvPicPr>
            <p:cNvPr id="7" name="Picture 6">
              <a:extLst>
                <a:ext uri="{FF2B5EF4-FFF2-40B4-BE49-F238E27FC236}">
                  <a16:creationId xmlns:a16="http://schemas.microsoft.com/office/drawing/2014/main" id="{82354629-0FA9-A849-AE2C-94ED1514924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431995" y="1821647"/>
              <a:ext cx="2387361" cy="2881044"/>
            </a:xfrm>
            <a:prstGeom prst="rect">
              <a:avLst/>
            </a:prstGeom>
          </p:spPr>
        </p:pic>
        <p:sp>
          <p:nvSpPr>
            <p:cNvPr id="8" name="Rectangle 7">
              <a:extLst>
                <a:ext uri="{FF2B5EF4-FFF2-40B4-BE49-F238E27FC236}">
                  <a16:creationId xmlns:a16="http://schemas.microsoft.com/office/drawing/2014/main" id="{E392185E-9F38-1147-850F-BCE3260BA26F}"/>
                </a:ext>
              </a:extLst>
            </p:cNvPr>
            <p:cNvSpPr/>
            <p:nvPr/>
          </p:nvSpPr>
          <p:spPr>
            <a:xfrm>
              <a:off x="5308599" y="4719984"/>
              <a:ext cx="2654614" cy="461665"/>
            </a:xfrm>
            <a:prstGeom prst="rect">
              <a:avLst/>
            </a:prstGeom>
          </p:spPr>
          <p:txBody>
            <a:bodyPr wrap="square">
              <a:spAutoFit/>
            </a:bodyPr>
            <a:lstStyle/>
            <a:p>
              <a:pPr algn="ctr"/>
              <a:r>
                <a:rPr lang="en-US" sz="2400" dirty="0">
                  <a:solidFill>
                    <a:srgbClr val="000000"/>
                  </a:solidFill>
                  <a:latin typeface="Helvetica" pitchFamily="2" charset="0"/>
                  <a:cs typeface="Calibri" panose="020F0502020204030204" pitchFamily="34" charset="0"/>
                </a:rPr>
                <a:t>Nils </a:t>
              </a:r>
              <a:r>
                <a:rPr lang="en-US" sz="2400" dirty="0" err="1">
                  <a:solidFill>
                    <a:srgbClr val="000000"/>
                  </a:solidFill>
                  <a:latin typeface="Helvetica" pitchFamily="2" charset="0"/>
                  <a:cs typeface="Calibri" panose="020F0502020204030204" pitchFamily="34" charset="0"/>
                </a:rPr>
                <a:t>Holzenberger</a:t>
              </a:r>
              <a:endParaRPr lang="en-US" sz="2400" dirty="0">
                <a:solidFill>
                  <a:srgbClr val="000000"/>
                </a:solidFill>
                <a:latin typeface="Helvetica" pitchFamily="2" charset="0"/>
                <a:cs typeface="Calibri" panose="020F0502020204030204" pitchFamily="34" charset="0"/>
              </a:endParaRPr>
            </a:p>
          </p:txBody>
        </p:sp>
      </p:grpSp>
      <p:grpSp>
        <p:nvGrpSpPr>
          <p:cNvPr id="9" name="Group 8">
            <a:extLst>
              <a:ext uri="{FF2B5EF4-FFF2-40B4-BE49-F238E27FC236}">
                <a16:creationId xmlns:a16="http://schemas.microsoft.com/office/drawing/2014/main" id="{909A0423-74BF-F944-B637-703E97BFCA68}"/>
              </a:ext>
            </a:extLst>
          </p:cNvPr>
          <p:cNvGrpSpPr/>
          <p:nvPr/>
        </p:nvGrpSpPr>
        <p:grpSpPr>
          <a:xfrm>
            <a:off x="9742986" y="3090361"/>
            <a:ext cx="2188815" cy="3402514"/>
            <a:chOff x="401999" y="2703696"/>
            <a:chExt cx="3071218" cy="4774211"/>
          </a:xfrm>
        </p:grpSpPr>
        <p:pic>
          <p:nvPicPr>
            <p:cNvPr id="10" name="Picture 2" descr="Andrew Blair-Stanek Photo">
              <a:extLst>
                <a:ext uri="{FF2B5EF4-FFF2-40B4-BE49-F238E27FC236}">
                  <a16:creationId xmlns:a16="http://schemas.microsoft.com/office/drawing/2014/main" id="{D56FED5C-0B7C-DD4C-9835-0F4F8E9E5BB2}"/>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710685" y="2703696"/>
              <a:ext cx="2762532" cy="3608205"/>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68676F67-6B22-5B46-9F23-8B751CA7D98C}"/>
                </a:ext>
              </a:extLst>
            </p:cNvPr>
            <p:cNvSpPr/>
            <p:nvPr/>
          </p:nvSpPr>
          <p:spPr>
            <a:xfrm>
              <a:off x="401999" y="6311900"/>
              <a:ext cx="2828548" cy="1166007"/>
            </a:xfrm>
            <a:prstGeom prst="rect">
              <a:avLst/>
            </a:prstGeom>
          </p:spPr>
          <p:txBody>
            <a:bodyPr wrap="square">
              <a:spAutoFit/>
            </a:bodyPr>
            <a:lstStyle/>
            <a:p>
              <a:pPr algn="ctr"/>
              <a:r>
                <a:rPr lang="en-US" sz="2400" dirty="0">
                  <a:solidFill>
                    <a:srgbClr val="000000"/>
                  </a:solidFill>
                  <a:latin typeface="Helvetica" pitchFamily="2" charset="0"/>
                  <a:cs typeface="Calibri" panose="020F0502020204030204" pitchFamily="34" charset="0"/>
                </a:rPr>
                <a:t>Andrew Blair-Stanek</a:t>
              </a:r>
            </a:p>
          </p:txBody>
        </p:sp>
      </p:grpSp>
    </p:spTree>
    <p:extLst>
      <p:ext uri="{BB962C8B-B14F-4D97-AF65-F5344CB8AC3E}">
        <p14:creationId xmlns:p14="http://schemas.microsoft.com/office/powerpoint/2010/main" val="211971841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1C6A5-F917-41F6-A06C-748DB4154DE6}"/>
              </a:ext>
            </a:extLst>
          </p:cNvPr>
          <p:cNvSpPr>
            <a:spLocks noGrp="1"/>
          </p:cNvSpPr>
          <p:nvPr>
            <p:ph type="ctrTitle"/>
          </p:nvPr>
        </p:nvSpPr>
        <p:spPr>
          <a:xfrm>
            <a:off x="-35647" y="256861"/>
            <a:ext cx="9144000" cy="1655763"/>
          </a:xfrm>
        </p:spPr>
        <p:txBody>
          <a:bodyPr>
            <a:noAutofit/>
          </a:bodyPr>
          <a:lstStyle/>
          <a:p>
            <a:pPr algn="l"/>
            <a:r>
              <a:rPr lang="en-US" sz="4400" dirty="0"/>
              <a:t>Building on:</a:t>
            </a:r>
            <a:br>
              <a:rPr lang="en-US" sz="4400" dirty="0"/>
            </a:br>
            <a:r>
              <a:rPr lang="en-US" sz="4400" dirty="0"/>
              <a:t>Incremental Neural Coreference Resolution in Constant Memory</a:t>
            </a:r>
          </a:p>
        </p:txBody>
      </p:sp>
      <p:grpSp>
        <p:nvGrpSpPr>
          <p:cNvPr id="6" name="Group 5">
            <a:extLst>
              <a:ext uri="{FF2B5EF4-FFF2-40B4-BE49-F238E27FC236}">
                <a16:creationId xmlns:a16="http://schemas.microsoft.com/office/drawing/2014/main" id="{C270AD40-0973-404B-B506-49D6B8318857}"/>
              </a:ext>
            </a:extLst>
          </p:cNvPr>
          <p:cNvGrpSpPr/>
          <p:nvPr/>
        </p:nvGrpSpPr>
        <p:grpSpPr>
          <a:xfrm>
            <a:off x="9789061" y="2908305"/>
            <a:ext cx="2402939" cy="3585380"/>
            <a:chOff x="4902365" y="3298677"/>
            <a:chExt cx="1729155" cy="2580040"/>
          </a:xfrm>
        </p:grpSpPr>
        <p:pic>
          <p:nvPicPr>
            <p:cNvPr id="7" name="Picture 6" descr="A person wearing glasses and smiling at the camera&#10;&#10;Description automatically generated">
              <a:extLst>
                <a:ext uri="{FF2B5EF4-FFF2-40B4-BE49-F238E27FC236}">
                  <a16:creationId xmlns:a16="http://schemas.microsoft.com/office/drawing/2014/main" id="{71BE66F0-9A40-4250-A122-697659C9327F}"/>
                </a:ext>
              </a:extLst>
            </p:cNvPr>
            <p:cNvPicPr>
              <a:picLocks noChangeAspect="1"/>
            </p:cNvPicPr>
            <p:nvPr/>
          </p:nvPicPr>
          <p:blipFill>
            <a:blip r:embed="rId3"/>
            <a:stretch>
              <a:fillRect/>
            </a:stretch>
          </p:blipFill>
          <p:spPr>
            <a:xfrm>
              <a:off x="4986080" y="3298677"/>
              <a:ext cx="1524000" cy="2047875"/>
            </a:xfrm>
            <a:prstGeom prst="rect">
              <a:avLst/>
            </a:prstGeom>
          </p:spPr>
        </p:pic>
        <p:sp>
          <p:nvSpPr>
            <p:cNvPr id="10" name="Subtitle 2">
              <a:extLst>
                <a:ext uri="{FF2B5EF4-FFF2-40B4-BE49-F238E27FC236}">
                  <a16:creationId xmlns:a16="http://schemas.microsoft.com/office/drawing/2014/main" id="{0204C1FC-92F1-CA43-9FE6-200ED5A8BDAC}"/>
                </a:ext>
              </a:extLst>
            </p:cNvPr>
            <p:cNvSpPr txBox="1">
              <a:spLocks/>
            </p:cNvSpPr>
            <p:nvPr/>
          </p:nvSpPr>
          <p:spPr>
            <a:xfrm>
              <a:off x="4902365" y="5390054"/>
              <a:ext cx="1729155" cy="48866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t>João </a:t>
              </a:r>
              <a:r>
                <a:rPr lang="en-US" dirty="0" err="1"/>
                <a:t>Sedoc</a:t>
              </a:r>
              <a:endParaRPr lang="en-US" dirty="0"/>
            </a:p>
          </p:txBody>
        </p:sp>
      </p:grpSp>
      <p:sp>
        <p:nvSpPr>
          <p:cNvPr id="3" name="Subtitle 2">
            <a:extLst>
              <a:ext uri="{FF2B5EF4-FFF2-40B4-BE49-F238E27FC236}">
                <a16:creationId xmlns:a16="http://schemas.microsoft.com/office/drawing/2014/main" id="{73FBAE8E-0B18-4E5D-B49A-188FAE79AD48}"/>
              </a:ext>
            </a:extLst>
          </p:cNvPr>
          <p:cNvSpPr>
            <a:spLocks noGrp="1"/>
          </p:cNvSpPr>
          <p:nvPr>
            <p:ph type="subTitle" idx="1"/>
          </p:nvPr>
        </p:nvSpPr>
        <p:spPr>
          <a:xfrm>
            <a:off x="10042803" y="2189014"/>
            <a:ext cx="1762125" cy="449539"/>
          </a:xfrm>
        </p:spPr>
        <p:txBody>
          <a:bodyPr/>
          <a:lstStyle/>
          <a:p>
            <a:r>
              <a:rPr lang="en-US" dirty="0"/>
              <a:t>Patrick Xia</a:t>
            </a:r>
          </a:p>
        </p:txBody>
      </p:sp>
      <p:pic>
        <p:nvPicPr>
          <p:cNvPr id="5" name="Picture 4" descr="A person smiling for the camera&#10;&#10;Description automatically generated">
            <a:extLst>
              <a:ext uri="{FF2B5EF4-FFF2-40B4-BE49-F238E27FC236}">
                <a16:creationId xmlns:a16="http://schemas.microsoft.com/office/drawing/2014/main" id="{3FB317CC-A8EB-44AD-A109-63B62400C20B}"/>
              </a:ext>
            </a:extLst>
          </p:cNvPr>
          <p:cNvPicPr>
            <a:picLocks noChangeAspect="1"/>
          </p:cNvPicPr>
          <p:nvPr/>
        </p:nvPicPr>
        <p:blipFill>
          <a:blip r:embed="rId4"/>
          <a:stretch>
            <a:fillRect/>
          </a:stretch>
        </p:blipFill>
        <p:spPr>
          <a:xfrm>
            <a:off x="9915933" y="141139"/>
            <a:ext cx="2015867" cy="2015867"/>
          </a:xfrm>
          <a:prstGeom prst="rect">
            <a:avLst/>
          </a:prstGeom>
        </p:spPr>
      </p:pic>
      <p:sp>
        <p:nvSpPr>
          <p:cNvPr id="14" name="Title 1">
            <a:extLst>
              <a:ext uri="{FF2B5EF4-FFF2-40B4-BE49-F238E27FC236}">
                <a16:creationId xmlns:a16="http://schemas.microsoft.com/office/drawing/2014/main" id="{3CD7E0E8-C5C2-0A4B-AF22-E7764954BCB5}"/>
              </a:ext>
            </a:extLst>
          </p:cNvPr>
          <p:cNvSpPr txBox="1">
            <a:spLocks/>
          </p:cNvSpPr>
          <p:nvPr/>
        </p:nvSpPr>
        <p:spPr>
          <a:xfrm>
            <a:off x="-35647" y="2022771"/>
            <a:ext cx="2757488" cy="66319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3600" dirty="0"/>
              <a:t>EMNLP 2020</a:t>
            </a:r>
          </a:p>
        </p:txBody>
      </p:sp>
      <p:pic>
        <p:nvPicPr>
          <p:cNvPr id="15" name="Picture 14">
            <a:extLst>
              <a:ext uri="{FF2B5EF4-FFF2-40B4-BE49-F238E27FC236}">
                <a16:creationId xmlns:a16="http://schemas.microsoft.com/office/drawing/2014/main" id="{6CBDDBE2-829B-1942-9E7B-E725343AA8D2}"/>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296567" y="2670561"/>
            <a:ext cx="5885779" cy="4133639"/>
          </a:xfrm>
          <a:prstGeom prst="rect">
            <a:avLst/>
          </a:prstGeom>
        </p:spPr>
      </p:pic>
      <p:sp>
        <p:nvSpPr>
          <p:cNvPr id="16" name="Text Placeholder 4">
            <a:extLst>
              <a:ext uri="{FF2B5EF4-FFF2-40B4-BE49-F238E27FC236}">
                <a16:creationId xmlns:a16="http://schemas.microsoft.com/office/drawing/2014/main" id="{E06ACA2B-28E7-E344-9937-F514617C5907}"/>
              </a:ext>
            </a:extLst>
          </p:cNvPr>
          <p:cNvSpPr txBox="1">
            <a:spLocks/>
          </p:cNvSpPr>
          <p:nvPr/>
        </p:nvSpPr>
        <p:spPr>
          <a:xfrm>
            <a:off x="7562922" y="4294318"/>
            <a:ext cx="2859210" cy="922573"/>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228600" algn="l" rtl="0">
              <a:lnSpc>
                <a:spcPct val="100000"/>
              </a:lnSpc>
              <a:spcBef>
                <a:spcPts val="640"/>
              </a:spcBef>
              <a:spcAft>
                <a:spcPts val="0"/>
              </a:spcAft>
              <a:buClr>
                <a:schemeClr val="dk1"/>
              </a:buClr>
              <a:buSzPts val="3200"/>
              <a:buFont typeface="Arial"/>
              <a:buNone/>
              <a:defRPr sz="3200" b="0" i="0" u="none" strike="noStrike" cap="none">
                <a:solidFill>
                  <a:schemeClr val="dk1"/>
                </a:solidFill>
                <a:latin typeface="Helvetica Neue Light"/>
                <a:ea typeface="Helvetica Neue Light"/>
                <a:cs typeface="Helvetica Neue Light"/>
                <a:sym typeface="Helvetica Neue Light"/>
              </a:defRPr>
            </a:lvl1pPr>
            <a:lvl2pPr marL="914400" marR="0" lvl="1" indent="-228600" algn="l" rtl="0">
              <a:lnSpc>
                <a:spcPct val="100000"/>
              </a:lnSpc>
              <a:spcBef>
                <a:spcPts val="560"/>
              </a:spcBef>
              <a:spcAft>
                <a:spcPts val="0"/>
              </a:spcAft>
              <a:buClr>
                <a:schemeClr val="dk1"/>
              </a:buClr>
              <a:buSzPts val="2800"/>
              <a:buFont typeface="Arial"/>
              <a:buNone/>
              <a:defRPr sz="2800" b="0" i="0" u="none" strike="noStrike" cap="none">
                <a:solidFill>
                  <a:schemeClr val="dk1"/>
                </a:solidFill>
                <a:latin typeface="Helvetica Neue Light"/>
                <a:ea typeface="Helvetica Neue Light"/>
                <a:cs typeface="Helvetica Neue Light"/>
                <a:sym typeface="Helvetica Neue Light"/>
              </a:defRPr>
            </a:lvl2pPr>
            <a:lvl3pPr marL="1371600" marR="0" lvl="2" indent="-228600" algn="l" rtl="0">
              <a:lnSpc>
                <a:spcPct val="100000"/>
              </a:lnSpc>
              <a:spcBef>
                <a:spcPts val="480"/>
              </a:spcBef>
              <a:spcAft>
                <a:spcPts val="0"/>
              </a:spcAft>
              <a:buClr>
                <a:schemeClr val="dk1"/>
              </a:buClr>
              <a:buSzPts val="2400"/>
              <a:buFont typeface="Arial"/>
              <a:buNone/>
              <a:defRPr sz="2400" b="0" i="0" u="none" strike="noStrike" cap="none">
                <a:solidFill>
                  <a:schemeClr val="dk1"/>
                </a:solidFill>
                <a:latin typeface="Helvetica Neue Light"/>
                <a:ea typeface="Helvetica Neue Light"/>
                <a:cs typeface="Helvetica Neue Light"/>
                <a:sym typeface="Helvetica Neue Light"/>
              </a:defRPr>
            </a:lvl3pPr>
            <a:lvl4pPr marL="1828800" marR="0" lvl="3" indent="-228600"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Helvetica Neue Light"/>
                <a:ea typeface="Helvetica Neue Light"/>
                <a:cs typeface="Helvetica Neue Light"/>
                <a:sym typeface="Helvetica Neue Light"/>
              </a:defRPr>
            </a:lvl4pPr>
            <a:lvl5pPr marL="2286000" marR="0" lvl="4" indent="-228600"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Helvetica Neue Light"/>
                <a:ea typeface="Helvetica Neue Light"/>
                <a:cs typeface="Helvetica Neue Light"/>
                <a:sym typeface="Helvetica Neue Light"/>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r>
              <a:rPr lang="en-US" b="1" kern="0" dirty="0">
                <a:solidFill>
                  <a:schemeClr val="tx1"/>
                </a:solidFill>
              </a:rPr>
              <a:t>This work</a:t>
            </a:r>
          </a:p>
        </p:txBody>
      </p:sp>
      <p:cxnSp>
        <p:nvCxnSpPr>
          <p:cNvPr id="17" name="Straight Arrow Connector 16">
            <a:extLst>
              <a:ext uri="{FF2B5EF4-FFF2-40B4-BE49-F238E27FC236}">
                <a16:creationId xmlns:a16="http://schemas.microsoft.com/office/drawing/2014/main" id="{15135927-BF6F-C845-9809-1A309BCB42B7}"/>
              </a:ext>
            </a:extLst>
          </p:cNvPr>
          <p:cNvCxnSpPr>
            <a:cxnSpLocks/>
          </p:cNvCxnSpPr>
          <p:nvPr/>
        </p:nvCxnSpPr>
        <p:spPr>
          <a:xfrm>
            <a:off x="4355456" y="5004844"/>
            <a:ext cx="4952204" cy="0"/>
          </a:xfrm>
          <a:prstGeom prst="straightConnector1">
            <a:avLst/>
          </a:prstGeom>
          <a:ln w="444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7DB674D9-F686-F445-96A2-3FA57DE147D0}"/>
              </a:ext>
            </a:extLst>
          </p:cNvPr>
          <p:cNvCxnSpPr>
            <a:cxnSpLocks/>
          </p:cNvCxnSpPr>
          <p:nvPr/>
        </p:nvCxnSpPr>
        <p:spPr>
          <a:xfrm flipV="1">
            <a:off x="4536353" y="2983360"/>
            <a:ext cx="3252102" cy="2057665"/>
          </a:xfrm>
          <a:prstGeom prst="straightConnector1">
            <a:avLst/>
          </a:prstGeom>
          <a:ln w="444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5AE3211D-A021-0743-BCBD-FFCE366E5AA1}"/>
              </a:ext>
            </a:extLst>
          </p:cNvPr>
          <p:cNvSpPr txBox="1">
            <a:spLocks/>
          </p:cNvSpPr>
          <p:nvPr/>
        </p:nvSpPr>
        <p:spPr>
          <a:xfrm>
            <a:off x="6883767" y="2376314"/>
            <a:ext cx="2355486" cy="922573"/>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228600" algn="l" rtl="0">
              <a:lnSpc>
                <a:spcPct val="100000"/>
              </a:lnSpc>
              <a:spcBef>
                <a:spcPts val="640"/>
              </a:spcBef>
              <a:spcAft>
                <a:spcPts val="0"/>
              </a:spcAft>
              <a:buClr>
                <a:schemeClr val="dk1"/>
              </a:buClr>
              <a:buSzPts val="3200"/>
              <a:buFont typeface="Arial"/>
              <a:buNone/>
              <a:defRPr sz="3200" b="0" i="0" u="none" strike="noStrike" cap="none">
                <a:solidFill>
                  <a:schemeClr val="dk1"/>
                </a:solidFill>
                <a:latin typeface="Helvetica Neue Light"/>
                <a:ea typeface="Helvetica Neue Light"/>
                <a:cs typeface="Helvetica Neue Light"/>
                <a:sym typeface="Helvetica Neue Light"/>
              </a:defRPr>
            </a:lvl1pPr>
            <a:lvl2pPr marL="914400" marR="0" lvl="1" indent="-228600" algn="l" rtl="0">
              <a:lnSpc>
                <a:spcPct val="100000"/>
              </a:lnSpc>
              <a:spcBef>
                <a:spcPts val="560"/>
              </a:spcBef>
              <a:spcAft>
                <a:spcPts val="0"/>
              </a:spcAft>
              <a:buClr>
                <a:schemeClr val="dk1"/>
              </a:buClr>
              <a:buSzPts val="2800"/>
              <a:buFont typeface="Arial"/>
              <a:buNone/>
              <a:defRPr sz="2800" b="0" i="0" u="none" strike="noStrike" cap="none">
                <a:solidFill>
                  <a:schemeClr val="dk1"/>
                </a:solidFill>
                <a:latin typeface="Helvetica Neue Light"/>
                <a:ea typeface="Helvetica Neue Light"/>
                <a:cs typeface="Helvetica Neue Light"/>
                <a:sym typeface="Helvetica Neue Light"/>
              </a:defRPr>
            </a:lvl2pPr>
            <a:lvl3pPr marL="1371600" marR="0" lvl="2" indent="-228600" algn="l" rtl="0">
              <a:lnSpc>
                <a:spcPct val="100000"/>
              </a:lnSpc>
              <a:spcBef>
                <a:spcPts val="480"/>
              </a:spcBef>
              <a:spcAft>
                <a:spcPts val="0"/>
              </a:spcAft>
              <a:buClr>
                <a:schemeClr val="dk1"/>
              </a:buClr>
              <a:buSzPts val="2400"/>
              <a:buFont typeface="Arial"/>
              <a:buNone/>
              <a:defRPr sz="2400" b="0" i="0" u="none" strike="noStrike" cap="none">
                <a:solidFill>
                  <a:schemeClr val="dk1"/>
                </a:solidFill>
                <a:latin typeface="Helvetica Neue Light"/>
                <a:ea typeface="Helvetica Neue Light"/>
                <a:cs typeface="Helvetica Neue Light"/>
                <a:sym typeface="Helvetica Neue Light"/>
              </a:defRPr>
            </a:lvl3pPr>
            <a:lvl4pPr marL="1828800" marR="0" lvl="3" indent="-228600"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Helvetica Neue Light"/>
                <a:ea typeface="Helvetica Neue Light"/>
                <a:cs typeface="Helvetica Neue Light"/>
                <a:sym typeface="Helvetica Neue Light"/>
              </a:defRPr>
            </a:lvl4pPr>
            <a:lvl5pPr marL="2286000" marR="0" lvl="4" indent="-228600"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Helvetica Neue Light"/>
                <a:ea typeface="Helvetica Neue Light"/>
                <a:cs typeface="Helvetica Neue Light"/>
                <a:sym typeface="Helvetica Neue Light"/>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r>
              <a:rPr lang="en-US" sz="1800" b="1" kern="0" dirty="0">
                <a:solidFill>
                  <a:schemeClr val="tx1"/>
                </a:solidFill>
              </a:rPr>
              <a:t>Standard Models</a:t>
            </a:r>
          </a:p>
        </p:txBody>
      </p:sp>
    </p:spTree>
    <p:extLst>
      <p:ext uri="{BB962C8B-B14F-4D97-AF65-F5344CB8AC3E}">
        <p14:creationId xmlns:p14="http://schemas.microsoft.com/office/powerpoint/2010/main" val="318051071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82D7B-8336-DC43-9A1D-8B0F8A5CF6F0}"/>
              </a:ext>
            </a:extLst>
          </p:cNvPr>
          <p:cNvSpPr>
            <a:spLocks noGrp="1"/>
          </p:cNvSpPr>
          <p:nvPr>
            <p:ph type="title"/>
          </p:nvPr>
        </p:nvSpPr>
        <p:spPr>
          <a:xfrm>
            <a:off x="0" y="-123163"/>
            <a:ext cx="10515600" cy="1325563"/>
          </a:xfrm>
        </p:spPr>
        <p:txBody>
          <a:bodyPr/>
          <a:lstStyle/>
          <a:p>
            <a:r>
              <a:rPr lang="en-US" dirty="0"/>
              <a:t>Statutes to structures</a:t>
            </a:r>
          </a:p>
        </p:txBody>
      </p:sp>
      <p:sp>
        <p:nvSpPr>
          <p:cNvPr id="3" name="Content Placeholder 2">
            <a:extLst>
              <a:ext uri="{FF2B5EF4-FFF2-40B4-BE49-F238E27FC236}">
                <a16:creationId xmlns:a16="http://schemas.microsoft.com/office/drawing/2014/main" id="{84937E53-CD31-AF43-8FDE-A306F4023B9C}"/>
              </a:ext>
            </a:extLst>
          </p:cNvPr>
          <p:cNvSpPr>
            <a:spLocks noGrp="1"/>
          </p:cNvSpPr>
          <p:nvPr>
            <p:ph idx="1"/>
          </p:nvPr>
        </p:nvSpPr>
        <p:spPr>
          <a:xfrm>
            <a:off x="213902" y="1202400"/>
            <a:ext cx="4343811" cy="4897437"/>
          </a:xfrm>
        </p:spPr>
        <p:txBody>
          <a:bodyPr>
            <a:normAutofit/>
          </a:bodyPr>
          <a:lstStyle/>
          <a:p>
            <a:r>
              <a:rPr lang="en-US" dirty="0"/>
              <a:t>How to tie discovered arguments into structured modules for inference?</a:t>
            </a:r>
          </a:p>
          <a:p>
            <a:endParaRPr lang="en-US" dirty="0"/>
          </a:p>
          <a:p>
            <a:r>
              <a:rPr lang="en-US" dirty="0"/>
              <a:t>We assume the Prolog structures, as if a tech-savvy Congress provided machine readable versions of policy</a:t>
            </a:r>
          </a:p>
          <a:p>
            <a:endParaRPr lang="en-US" dirty="0"/>
          </a:p>
          <a:p>
            <a:r>
              <a:rPr lang="en-US" dirty="0"/>
              <a:t>Future work: semantic parsing for statutes</a:t>
            </a:r>
          </a:p>
        </p:txBody>
      </p:sp>
      <p:pic>
        <p:nvPicPr>
          <p:cNvPr id="7" name="Picture 6">
            <a:extLst>
              <a:ext uri="{FF2B5EF4-FFF2-40B4-BE49-F238E27FC236}">
                <a16:creationId xmlns:a16="http://schemas.microsoft.com/office/drawing/2014/main" id="{B0EE6819-B614-0D4D-AE75-6410FA463ED7}"/>
              </a:ext>
            </a:extLst>
          </p:cNvPr>
          <p:cNvPicPr>
            <a:picLocks noChangeAspect="1"/>
          </p:cNvPicPr>
          <p:nvPr/>
        </p:nvPicPr>
        <p:blipFill>
          <a:blip r:embed="rId2"/>
          <a:stretch>
            <a:fillRect/>
          </a:stretch>
        </p:blipFill>
        <p:spPr>
          <a:xfrm>
            <a:off x="5290318" y="0"/>
            <a:ext cx="6922294" cy="4371975"/>
          </a:xfrm>
          <a:prstGeom prst="rect">
            <a:avLst/>
          </a:prstGeom>
        </p:spPr>
      </p:pic>
      <p:pic>
        <p:nvPicPr>
          <p:cNvPr id="8" name="Picture 7">
            <a:extLst>
              <a:ext uri="{FF2B5EF4-FFF2-40B4-BE49-F238E27FC236}">
                <a16:creationId xmlns:a16="http://schemas.microsoft.com/office/drawing/2014/main" id="{7CD0B2AC-8456-2B46-B626-639A3A99CFF4}"/>
              </a:ext>
            </a:extLst>
          </p:cNvPr>
          <p:cNvPicPr>
            <a:picLocks noChangeAspect="1"/>
          </p:cNvPicPr>
          <p:nvPr/>
        </p:nvPicPr>
        <p:blipFill>
          <a:blip r:embed="rId3"/>
          <a:stretch>
            <a:fillRect/>
          </a:stretch>
        </p:blipFill>
        <p:spPr>
          <a:xfrm>
            <a:off x="4686300" y="4495138"/>
            <a:ext cx="7526312" cy="2117292"/>
          </a:xfrm>
          <a:prstGeom prst="rect">
            <a:avLst/>
          </a:prstGeom>
        </p:spPr>
      </p:pic>
      <p:sp>
        <p:nvSpPr>
          <p:cNvPr id="5" name="Rectangle 4">
            <a:extLst>
              <a:ext uri="{FF2B5EF4-FFF2-40B4-BE49-F238E27FC236}">
                <a16:creationId xmlns:a16="http://schemas.microsoft.com/office/drawing/2014/main" id="{044385EB-2B44-664D-9EBC-61B6C282788D}"/>
              </a:ext>
            </a:extLst>
          </p:cNvPr>
          <p:cNvSpPr/>
          <p:nvPr/>
        </p:nvSpPr>
        <p:spPr>
          <a:xfrm>
            <a:off x="5304606" y="1941340"/>
            <a:ext cx="6886225" cy="1487660"/>
          </a:xfrm>
          <a:prstGeom prst="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9" name="Rectangle 8">
            <a:extLst>
              <a:ext uri="{FF2B5EF4-FFF2-40B4-BE49-F238E27FC236}">
                <a16:creationId xmlns:a16="http://schemas.microsoft.com/office/drawing/2014/main" id="{83EFE594-A2DB-0442-AA93-F808C539072C}"/>
              </a:ext>
            </a:extLst>
          </p:cNvPr>
          <p:cNvSpPr/>
          <p:nvPr/>
        </p:nvSpPr>
        <p:spPr>
          <a:xfrm>
            <a:off x="4700997" y="5772150"/>
            <a:ext cx="5757452" cy="441110"/>
          </a:xfrm>
          <a:prstGeom prst="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cxnSp>
        <p:nvCxnSpPr>
          <p:cNvPr id="11" name="Curved Connector 10">
            <a:extLst>
              <a:ext uri="{FF2B5EF4-FFF2-40B4-BE49-F238E27FC236}">
                <a16:creationId xmlns:a16="http://schemas.microsoft.com/office/drawing/2014/main" id="{24289801-938E-F245-B98A-9D312C033F42}"/>
              </a:ext>
            </a:extLst>
          </p:cNvPr>
          <p:cNvCxnSpPr>
            <a:stCxn id="5" idx="1"/>
          </p:cNvCxnSpPr>
          <p:nvPr/>
        </p:nvCxnSpPr>
        <p:spPr>
          <a:xfrm rot="10800000" flipH="1" flipV="1">
            <a:off x="5304605" y="2685170"/>
            <a:ext cx="2224907" cy="3086980"/>
          </a:xfrm>
          <a:prstGeom prst="curvedConnector4">
            <a:avLst>
              <a:gd name="adj1" fmla="val -28256"/>
              <a:gd name="adj2" fmla="val 62048"/>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55388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B971C53E-2831-3148-9C67-A36B2BCB486D}"/>
              </a:ext>
            </a:extLst>
          </p:cNvPr>
          <p:cNvSpPr txBox="1"/>
          <p:nvPr/>
        </p:nvSpPr>
        <p:spPr>
          <a:xfrm>
            <a:off x="304800" y="29556"/>
            <a:ext cx="11582400" cy="707886"/>
          </a:xfrm>
          <a:prstGeom prst="rect">
            <a:avLst/>
          </a:prstGeom>
          <a:noFill/>
        </p:spPr>
        <p:txBody>
          <a:bodyPr wrap="square" rtlCol="0">
            <a:spAutoFit/>
          </a:bodyPr>
          <a:lstStyle/>
          <a:p>
            <a:pPr algn="ctr"/>
            <a:r>
              <a:rPr lang="en-US" sz="4000" dirty="0"/>
              <a:t>Structure extraction</a:t>
            </a:r>
          </a:p>
        </p:txBody>
      </p:sp>
      <p:pic>
        <p:nvPicPr>
          <p:cNvPr id="4" name="Picture 3">
            <a:extLst>
              <a:ext uri="{FF2B5EF4-FFF2-40B4-BE49-F238E27FC236}">
                <a16:creationId xmlns:a16="http://schemas.microsoft.com/office/drawing/2014/main" id="{F22E3675-FA69-214B-8A74-705C6C17EE63}"/>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t="69010" r="51387"/>
          <a:stretch/>
        </p:blipFill>
        <p:spPr>
          <a:xfrm>
            <a:off x="1317619" y="4215701"/>
            <a:ext cx="8536764" cy="2420624"/>
          </a:xfrm>
          <a:prstGeom prst="rect">
            <a:avLst/>
          </a:prstGeom>
        </p:spPr>
      </p:pic>
      <p:sp>
        <p:nvSpPr>
          <p:cNvPr id="2" name="Slide Number Placeholder 1">
            <a:extLst>
              <a:ext uri="{FF2B5EF4-FFF2-40B4-BE49-F238E27FC236}">
                <a16:creationId xmlns:a16="http://schemas.microsoft.com/office/drawing/2014/main" id="{D918C6AD-5649-074C-B0BA-CF795FDE2721}"/>
              </a:ext>
            </a:extLst>
          </p:cNvPr>
          <p:cNvSpPr>
            <a:spLocks noGrp="1"/>
          </p:cNvSpPr>
          <p:nvPr>
            <p:ph type="sldNum" sz="quarter" idx="12"/>
          </p:nvPr>
        </p:nvSpPr>
        <p:spPr/>
        <p:txBody>
          <a:bodyPr/>
          <a:lstStyle/>
          <a:p>
            <a:fld id="{BA3B278C-9CA1-1A43-8906-514CE76E7526}" type="slidenum">
              <a:rPr lang="en-US" smtClean="0"/>
              <a:t>54</a:t>
            </a:fld>
            <a:endParaRPr lang="en-US"/>
          </a:p>
        </p:txBody>
      </p:sp>
      <p:pic>
        <p:nvPicPr>
          <p:cNvPr id="13" name="Picture 12" descr="Diagram&#10;&#10;Description automatically generated">
            <a:extLst>
              <a:ext uri="{FF2B5EF4-FFF2-40B4-BE49-F238E27FC236}">
                <a16:creationId xmlns:a16="http://schemas.microsoft.com/office/drawing/2014/main" id="{E9420885-7F6F-EE47-9808-29C9538DD18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4211" y="941607"/>
            <a:ext cx="12003579" cy="3052787"/>
          </a:xfrm>
          <a:prstGeom prst="rect">
            <a:avLst/>
          </a:prstGeom>
        </p:spPr>
      </p:pic>
    </p:spTree>
    <p:extLst>
      <p:ext uri="{BB962C8B-B14F-4D97-AF65-F5344CB8AC3E}">
        <p14:creationId xmlns:p14="http://schemas.microsoft.com/office/powerpoint/2010/main" val="423882975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370B33-6066-6A44-8871-725C1EA4EA57}"/>
              </a:ext>
            </a:extLst>
          </p:cNvPr>
          <p:cNvSpPr>
            <a:spLocks noGrp="1"/>
          </p:cNvSpPr>
          <p:nvPr>
            <p:ph type="title"/>
          </p:nvPr>
        </p:nvSpPr>
        <p:spPr/>
        <p:txBody>
          <a:bodyPr/>
          <a:lstStyle/>
          <a:p>
            <a:r>
              <a:rPr lang="en-US" dirty="0"/>
              <a:t>Argument Instantiation</a:t>
            </a:r>
          </a:p>
        </p:txBody>
      </p:sp>
      <p:sp>
        <p:nvSpPr>
          <p:cNvPr id="3" name="Content Placeholder 2">
            <a:extLst>
              <a:ext uri="{FF2B5EF4-FFF2-40B4-BE49-F238E27FC236}">
                <a16:creationId xmlns:a16="http://schemas.microsoft.com/office/drawing/2014/main" id="{1B3402C8-0A38-1A40-B763-88CAFF349DF6}"/>
              </a:ext>
            </a:extLst>
          </p:cNvPr>
          <p:cNvSpPr>
            <a:spLocks noGrp="1"/>
          </p:cNvSpPr>
          <p:nvPr>
            <p:ph idx="1"/>
          </p:nvPr>
        </p:nvSpPr>
        <p:spPr/>
        <p:txBody>
          <a:bodyPr/>
          <a:lstStyle/>
          <a:p>
            <a:r>
              <a:rPr lang="en-US" dirty="0"/>
              <a:t>Given structured statutes, how to apply to a case?</a:t>
            </a:r>
          </a:p>
          <a:p>
            <a:endParaRPr lang="en-US" dirty="0"/>
          </a:p>
          <a:p>
            <a:r>
              <a:rPr lang="en-US" dirty="0"/>
              <a:t>We extend our prior work:</a:t>
            </a:r>
          </a:p>
          <a:p>
            <a:endParaRPr lang="en-US" dirty="0"/>
          </a:p>
          <a:p>
            <a:r>
              <a:rPr lang="en-US" b="1" dirty="0"/>
              <a:t>Reading the Manual: Event Extraction as Definition Comprehension</a:t>
            </a:r>
          </a:p>
          <a:p>
            <a:r>
              <a:rPr lang="en-US" sz="2400" dirty="0"/>
              <a:t>EMNLP 2020 Workshop on Structured Prediction for NLP</a:t>
            </a:r>
          </a:p>
          <a:p>
            <a:r>
              <a:rPr lang="en-US" sz="2400" dirty="0" err="1"/>
              <a:t>Yunmo</a:t>
            </a:r>
            <a:r>
              <a:rPr lang="en-US" sz="2400" dirty="0"/>
              <a:t> Chen, </a:t>
            </a:r>
            <a:r>
              <a:rPr lang="en-US" sz="2400" dirty="0" err="1"/>
              <a:t>Tongfei</a:t>
            </a:r>
            <a:r>
              <a:rPr lang="en-US" sz="2400" dirty="0"/>
              <a:t> Chen, Seth Ebner, Aaron Steven White, Van Durme</a:t>
            </a:r>
          </a:p>
          <a:p>
            <a:endParaRPr lang="en-US" b="1" dirty="0"/>
          </a:p>
          <a:p>
            <a:endParaRPr lang="en-US" dirty="0"/>
          </a:p>
        </p:txBody>
      </p:sp>
    </p:spTree>
    <p:extLst>
      <p:ext uri="{BB962C8B-B14F-4D97-AF65-F5344CB8AC3E}">
        <p14:creationId xmlns:p14="http://schemas.microsoft.com/office/powerpoint/2010/main" val="2688442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35154E-91FC-0E48-A057-CE249B07BB58}"/>
              </a:ext>
            </a:extLst>
          </p:cNvPr>
          <p:cNvSpPr>
            <a:spLocks noGrp="1"/>
          </p:cNvSpPr>
          <p:nvPr>
            <p:ph type="title"/>
          </p:nvPr>
        </p:nvSpPr>
        <p:spPr/>
        <p:txBody>
          <a:bodyPr/>
          <a:lstStyle/>
          <a:p>
            <a:r>
              <a:rPr lang="en-US" dirty="0"/>
              <a:t>Definition comprehension</a:t>
            </a:r>
          </a:p>
        </p:txBody>
      </p:sp>
      <p:pic>
        <p:nvPicPr>
          <p:cNvPr id="4" name="Picture 3">
            <a:extLst>
              <a:ext uri="{FF2B5EF4-FFF2-40B4-BE49-F238E27FC236}">
                <a16:creationId xmlns:a16="http://schemas.microsoft.com/office/drawing/2014/main" id="{D60C46F6-31F2-9F4D-806E-A4D81777C3D9}"/>
              </a:ext>
            </a:extLst>
          </p:cNvPr>
          <p:cNvPicPr>
            <a:picLocks noChangeAspect="1"/>
          </p:cNvPicPr>
          <p:nvPr/>
        </p:nvPicPr>
        <p:blipFill>
          <a:blip r:embed="rId2"/>
          <a:stretch>
            <a:fillRect/>
          </a:stretch>
        </p:blipFill>
        <p:spPr>
          <a:xfrm>
            <a:off x="4217047" y="4522708"/>
            <a:ext cx="7136753" cy="1441665"/>
          </a:xfrm>
          <a:prstGeom prst="rect">
            <a:avLst/>
          </a:prstGeom>
        </p:spPr>
      </p:pic>
      <p:sp>
        <p:nvSpPr>
          <p:cNvPr id="6" name="TextBox 5">
            <a:extLst>
              <a:ext uri="{FF2B5EF4-FFF2-40B4-BE49-F238E27FC236}">
                <a16:creationId xmlns:a16="http://schemas.microsoft.com/office/drawing/2014/main" id="{93E33DFF-F20B-BD40-ADE7-A090EF68FDBB}"/>
              </a:ext>
            </a:extLst>
          </p:cNvPr>
          <p:cNvSpPr txBox="1"/>
          <p:nvPr/>
        </p:nvSpPr>
        <p:spPr>
          <a:xfrm>
            <a:off x="358192" y="2061509"/>
            <a:ext cx="9514471" cy="954107"/>
          </a:xfrm>
          <a:prstGeom prst="rect">
            <a:avLst/>
          </a:prstGeom>
          <a:noFill/>
        </p:spPr>
        <p:txBody>
          <a:bodyPr wrap="square" rtlCol="0">
            <a:spAutoFit/>
          </a:bodyPr>
          <a:lstStyle/>
          <a:p>
            <a:r>
              <a:rPr lang="en-US" sz="2800" i="1" dirty="0">
                <a:solidFill>
                  <a:schemeClr val="bg1">
                    <a:lumMod val="50000"/>
                  </a:schemeClr>
                </a:solidFill>
              </a:rPr>
              <a:t>“A </a:t>
            </a:r>
            <a:r>
              <a:rPr lang="en-US" sz="2800" i="1" dirty="0" err="1">
                <a:solidFill>
                  <a:schemeClr val="bg1">
                    <a:lumMod val="50000"/>
                  </a:schemeClr>
                </a:solidFill>
              </a:rPr>
              <a:t>Life:DIE</a:t>
            </a:r>
            <a:r>
              <a:rPr lang="en-US" sz="2800" i="1" dirty="0">
                <a:solidFill>
                  <a:schemeClr val="bg1">
                    <a:lumMod val="50000"/>
                  </a:schemeClr>
                </a:solidFill>
              </a:rPr>
              <a:t> Event occurs whenever the life of a PERSON Entity ends. DIE Events can be accidental, intentional or self-inflicted.” </a:t>
            </a:r>
          </a:p>
        </p:txBody>
      </p:sp>
      <p:sp>
        <p:nvSpPr>
          <p:cNvPr id="7" name="Right Arrow 6">
            <a:extLst>
              <a:ext uri="{FF2B5EF4-FFF2-40B4-BE49-F238E27FC236}">
                <a16:creationId xmlns:a16="http://schemas.microsoft.com/office/drawing/2014/main" id="{64CD6898-D063-E548-AA83-5DBDF797F9B4}"/>
              </a:ext>
            </a:extLst>
          </p:cNvPr>
          <p:cNvSpPr/>
          <p:nvPr/>
        </p:nvSpPr>
        <p:spPr>
          <a:xfrm rot="2330609">
            <a:off x="4705064" y="3447694"/>
            <a:ext cx="1357313" cy="58578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BEE5C062-396D-8143-82E6-E074675E0D81}"/>
              </a:ext>
            </a:extLst>
          </p:cNvPr>
          <p:cNvSpPr txBox="1"/>
          <p:nvPr/>
        </p:nvSpPr>
        <p:spPr>
          <a:xfrm>
            <a:off x="5571362" y="3167390"/>
            <a:ext cx="5201413" cy="523220"/>
          </a:xfrm>
          <a:prstGeom prst="rect">
            <a:avLst/>
          </a:prstGeom>
          <a:noFill/>
        </p:spPr>
        <p:txBody>
          <a:bodyPr wrap="square" rtlCol="0">
            <a:spAutoFit/>
          </a:bodyPr>
          <a:lstStyle/>
          <a:p>
            <a:r>
              <a:rPr lang="en-US" sz="2800" dirty="0">
                <a:solidFill>
                  <a:srgbClr val="FF0000"/>
                </a:solidFill>
              </a:rPr>
              <a:t>Semantically bleached statements</a:t>
            </a:r>
          </a:p>
        </p:txBody>
      </p:sp>
    </p:spTree>
    <p:extLst>
      <p:ext uri="{BB962C8B-B14F-4D97-AF65-F5344CB8AC3E}">
        <p14:creationId xmlns:p14="http://schemas.microsoft.com/office/powerpoint/2010/main" val="1069668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P spid="8"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B2193F3-B03C-AC48-8D4B-C022A0B1D11A}"/>
              </a:ext>
            </a:extLst>
          </p:cNvPr>
          <p:cNvSpPr txBox="1"/>
          <p:nvPr/>
        </p:nvSpPr>
        <p:spPr>
          <a:xfrm>
            <a:off x="399622" y="593366"/>
            <a:ext cx="7099883" cy="1815882"/>
          </a:xfrm>
          <a:prstGeom prst="rect">
            <a:avLst/>
          </a:prstGeom>
          <a:noFill/>
        </p:spPr>
        <p:txBody>
          <a:bodyPr wrap="square" rtlCol="0">
            <a:spAutoFit/>
          </a:bodyPr>
          <a:lstStyle/>
          <a:p>
            <a:r>
              <a:rPr lang="en-US" sz="2800" i="1" dirty="0">
                <a:solidFill>
                  <a:schemeClr val="bg1">
                    <a:lumMod val="50000"/>
                  </a:schemeClr>
                </a:solidFill>
              </a:rPr>
              <a:t>Unrest continued in other parts of the country. Americans sought to bring calm to Mosul, where U.S. troops killed 17 people in clashes earlier in the week. …</a:t>
            </a:r>
          </a:p>
        </p:txBody>
      </p:sp>
      <p:pic>
        <p:nvPicPr>
          <p:cNvPr id="7" name="Picture 6">
            <a:extLst>
              <a:ext uri="{FF2B5EF4-FFF2-40B4-BE49-F238E27FC236}">
                <a16:creationId xmlns:a16="http://schemas.microsoft.com/office/drawing/2014/main" id="{BA768CE9-0FA5-E14F-965C-2E1B3B07F6EB}"/>
              </a:ext>
            </a:extLst>
          </p:cNvPr>
          <p:cNvPicPr>
            <a:picLocks noChangeAspect="1"/>
          </p:cNvPicPr>
          <p:nvPr/>
        </p:nvPicPr>
        <p:blipFill>
          <a:blip r:embed="rId2"/>
          <a:stretch>
            <a:fillRect/>
          </a:stretch>
        </p:blipFill>
        <p:spPr>
          <a:xfrm>
            <a:off x="5556836" y="2200887"/>
            <a:ext cx="5796964" cy="1948837"/>
          </a:xfrm>
          <a:prstGeom prst="rect">
            <a:avLst/>
          </a:prstGeom>
        </p:spPr>
      </p:pic>
      <p:pic>
        <p:nvPicPr>
          <p:cNvPr id="8" name="Picture 7">
            <a:extLst>
              <a:ext uri="{FF2B5EF4-FFF2-40B4-BE49-F238E27FC236}">
                <a16:creationId xmlns:a16="http://schemas.microsoft.com/office/drawing/2014/main" id="{44990589-31A9-7348-BF8A-4DBB033DAA55}"/>
              </a:ext>
            </a:extLst>
          </p:cNvPr>
          <p:cNvPicPr>
            <a:picLocks noChangeAspect="1"/>
          </p:cNvPicPr>
          <p:nvPr/>
        </p:nvPicPr>
        <p:blipFill>
          <a:blip r:embed="rId3"/>
          <a:stretch>
            <a:fillRect/>
          </a:stretch>
        </p:blipFill>
        <p:spPr>
          <a:xfrm>
            <a:off x="4217047" y="4522708"/>
            <a:ext cx="7136753" cy="1441665"/>
          </a:xfrm>
          <a:prstGeom prst="rect">
            <a:avLst/>
          </a:prstGeom>
        </p:spPr>
      </p:pic>
      <p:sp>
        <p:nvSpPr>
          <p:cNvPr id="10" name="Rectangle 9">
            <a:extLst>
              <a:ext uri="{FF2B5EF4-FFF2-40B4-BE49-F238E27FC236}">
                <a16:creationId xmlns:a16="http://schemas.microsoft.com/office/drawing/2014/main" id="{AFAE53D1-4A0E-AA4A-89E6-15320A11ACDD}"/>
              </a:ext>
            </a:extLst>
          </p:cNvPr>
          <p:cNvSpPr/>
          <p:nvPr/>
        </p:nvSpPr>
        <p:spPr>
          <a:xfrm>
            <a:off x="8629650" y="2673885"/>
            <a:ext cx="2543175" cy="1355190"/>
          </a:xfrm>
          <a:prstGeom prst="rect">
            <a:avLst/>
          </a:prstGeom>
          <a:solidFill>
            <a:srgbClr val="EBEB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7201A95-E10B-B04F-B5BE-34B8506BAB50}"/>
              </a:ext>
            </a:extLst>
          </p:cNvPr>
          <p:cNvSpPr/>
          <p:nvPr/>
        </p:nvSpPr>
        <p:spPr>
          <a:xfrm>
            <a:off x="3105582" y="1501307"/>
            <a:ext cx="809194" cy="398931"/>
          </a:xfrm>
          <a:prstGeom prst="rect">
            <a:avLst/>
          </a:prstGeom>
          <a:solidFill>
            <a:srgbClr val="FF0000">
              <a:alpha val="1890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FC74EB3-AAEA-524D-A24B-7EF19B5A3818}"/>
              </a:ext>
            </a:extLst>
          </p:cNvPr>
          <p:cNvSpPr/>
          <p:nvPr/>
        </p:nvSpPr>
        <p:spPr>
          <a:xfrm>
            <a:off x="5691402" y="4479846"/>
            <a:ext cx="952285" cy="435054"/>
          </a:xfrm>
          <a:prstGeom prst="rect">
            <a:avLst/>
          </a:prstGeom>
          <a:solidFill>
            <a:srgbClr val="FF0000">
              <a:alpha val="1890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70320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B2193F3-B03C-AC48-8D4B-C022A0B1D11A}"/>
              </a:ext>
            </a:extLst>
          </p:cNvPr>
          <p:cNvSpPr txBox="1"/>
          <p:nvPr/>
        </p:nvSpPr>
        <p:spPr>
          <a:xfrm>
            <a:off x="399622" y="593366"/>
            <a:ext cx="7099883" cy="1815882"/>
          </a:xfrm>
          <a:prstGeom prst="rect">
            <a:avLst/>
          </a:prstGeom>
          <a:noFill/>
        </p:spPr>
        <p:txBody>
          <a:bodyPr wrap="square" rtlCol="0">
            <a:spAutoFit/>
          </a:bodyPr>
          <a:lstStyle/>
          <a:p>
            <a:r>
              <a:rPr lang="en-US" sz="2800" i="1" dirty="0">
                <a:solidFill>
                  <a:schemeClr val="bg1">
                    <a:lumMod val="50000"/>
                  </a:schemeClr>
                </a:solidFill>
              </a:rPr>
              <a:t>Unrest continued in other parts of the country. Americans sought to bring calm to Mosul, where U.S. troops killed 17 people in clashes earlier in the week. …</a:t>
            </a:r>
          </a:p>
        </p:txBody>
      </p:sp>
      <p:pic>
        <p:nvPicPr>
          <p:cNvPr id="7" name="Picture 6">
            <a:extLst>
              <a:ext uri="{FF2B5EF4-FFF2-40B4-BE49-F238E27FC236}">
                <a16:creationId xmlns:a16="http://schemas.microsoft.com/office/drawing/2014/main" id="{BA768CE9-0FA5-E14F-965C-2E1B3B07F6EB}"/>
              </a:ext>
            </a:extLst>
          </p:cNvPr>
          <p:cNvPicPr>
            <a:picLocks noChangeAspect="1"/>
          </p:cNvPicPr>
          <p:nvPr/>
        </p:nvPicPr>
        <p:blipFill>
          <a:blip r:embed="rId2"/>
          <a:stretch>
            <a:fillRect/>
          </a:stretch>
        </p:blipFill>
        <p:spPr>
          <a:xfrm>
            <a:off x="5556836" y="2200887"/>
            <a:ext cx="5796964" cy="1948837"/>
          </a:xfrm>
          <a:prstGeom prst="rect">
            <a:avLst/>
          </a:prstGeom>
        </p:spPr>
      </p:pic>
      <p:pic>
        <p:nvPicPr>
          <p:cNvPr id="8" name="Picture 7">
            <a:extLst>
              <a:ext uri="{FF2B5EF4-FFF2-40B4-BE49-F238E27FC236}">
                <a16:creationId xmlns:a16="http://schemas.microsoft.com/office/drawing/2014/main" id="{44990589-31A9-7348-BF8A-4DBB033DAA55}"/>
              </a:ext>
            </a:extLst>
          </p:cNvPr>
          <p:cNvPicPr>
            <a:picLocks noChangeAspect="1"/>
          </p:cNvPicPr>
          <p:nvPr/>
        </p:nvPicPr>
        <p:blipFill>
          <a:blip r:embed="rId3"/>
          <a:stretch>
            <a:fillRect/>
          </a:stretch>
        </p:blipFill>
        <p:spPr>
          <a:xfrm>
            <a:off x="4217047" y="4522708"/>
            <a:ext cx="7136753" cy="1441665"/>
          </a:xfrm>
          <a:prstGeom prst="rect">
            <a:avLst/>
          </a:prstGeom>
        </p:spPr>
      </p:pic>
      <p:sp>
        <p:nvSpPr>
          <p:cNvPr id="10" name="Rectangle 9">
            <a:extLst>
              <a:ext uri="{FF2B5EF4-FFF2-40B4-BE49-F238E27FC236}">
                <a16:creationId xmlns:a16="http://schemas.microsoft.com/office/drawing/2014/main" id="{AFAE53D1-4A0E-AA4A-89E6-15320A11ACDD}"/>
              </a:ext>
            </a:extLst>
          </p:cNvPr>
          <p:cNvSpPr/>
          <p:nvPr/>
        </p:nvSpPr>
        <p:spPr>
          <a:xfrm>
            <a:off x="8629650" y="2673885"/>
            <a:ext cx="2543175" cy="1355190"/>
          </a:xfrm>
          <a:prstGeom prst="rect">
            <a:avLst/>
          </a:prstGeom>
          <a:solidFill>
            <a:srgbClr val="EBEB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142C14A1-B9E0-0946-8D87-0A04F2530D3C}"/>
              </a:ext>
            </a:extLst>
          </p:cNvPr>
          <p:cNvPicPr>
            <a:picLocks noChangeAspect="1"/>
          </p:cNvPicPr>
          <p:nvPr/>
        </p:nvPicPr>
        <p:blipFill>
          <a:blip r:embed="rId4"/>
          <a:stretch>
            <a:fillRect/>
          </a:stretch>
        </p:blipFill>
        <p:spPr>
          <a:xfrm>
            <a:off x="2175092" y="4522708"/>
            <a:ext cx="1335087" cy="1775528"/>
          </a:xfrm>
          <a:prstGeom prst="rect">
            <a:avLst/>
          </a:prstGeom>
        </p:spPr>
      </p:pic>
      <p:sp>
        <p:nvSpPr>
          <p:cNvPr id="2" name="Right Arrow 1">
            <a:extLst>
              <a:ext uri="{FF2B5EF4-FFF2-40B4-BE49-F238E27FC236}">
                <a16:creationId xmlns:a16="http://schemas.microsoft.com/office/drawing/2014/main" id="{BE7EDDC2-9AB6-9243-AE60-D28C8BC74B06}"/>
              </a:ext>
            </a:extLst>
          </p:cNvPr>
          <p:cNvSpPr/>
          <p:nvPr/>
        </p:nvSpPr>
        <p:spPr>
          <a:xfrm rot="10442536">
            <a:off x="3816997" y="5472264"/>
            <a:ext cx="1212203" cy="4143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ight Arrow 13">
            <a:extLst>
              <a:ext uri="{FF2B5EF4-FFF2-40B4-BE49-F238E27FC236}">
                <a16:creationId xmlns:a16="http://schemas.microsoft.com/office/drawing/2014/main" id="{2CA4576F-31C7-0945-B213-08272983A91E}"/>
              </a:ext>
            </a:extLst>
          </p:cNvPr>
          <p:cNvSpPr/>
          <p:nvPr/>
        </p:nvSpPr>
        <p:spPr>
          <a:xfrm rot="15334529">
            <a:off x="1668887" y="3318240"/>
            <a:ext cx="1212203" cy="4143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D293F4B4-4423-B34C-BDC4-FBB41B194C11}"/>
              </a:ext>
            </a:extLst>
          </p:cNvPr>
          <p:cNvSpPr/>
          <p:nvPr/>
        </p:nvSpPr>
        <p:spPr>
          <a:xfrm>
            <a:off x="4058082" y="4448753"/>
            <a:ext cx="1652156" cy="441793"/>
          </a:xfrm>
          <a:prstGeom prst="rect">
            <a:avLst/>
          </a:prstGeom>
          <a:solidFill>
            <a:srgbClr val="FF0000">
              <a:alpha val="1890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7F6A0C6-BE53-5849-A3D6-EDE525B0E23C}"/>
              </a:ext>
            </a:extLst>
          </p:cNvPr>
          <p:cNvSpPr/>
          <p:nvPr/>
        </p:nvSpPr>
        <p:spPr>
          <a:xfrm>
            <a:off x="1448232" y="1501307"/>
            <a:ext cx="1652156" cy="441793"/>
          </a:xfrm>
          <a:prstGeom prst="rect">
            <a:avLst/>
          </a:prstGeom>
          <a:solidFill>
            <a:srgbClr val="FF0000">
              <a:alpha val="1890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71675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4" grpId="0" animBg="1"/>
      <p:bldP spid="15" grpId="0" animBg="1"/>
      <p:bldP spid="16"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B2193F3-B03C-AC48-8D4B-C022A0B1D11A}"/>
              </a:ext>
            </a:extLst>
          </p:cNvPr>
          <p:cNvSpPr txBox="1"/>
          <p:nvPr/>
        </p:nvSpPr>
        <p:spPr>
          <a:xfrm>
            <a:off x="399622" y="593366"/>
            <a:ext cx="7099883" cy="1815882"/>
          </a:xfrm>
          <a:prstGeom prst="rect">
            <a:avLst/>
          </a:prstGeom>
          <a:noFill/>
        </p:spPr>
        <p:txBody>
          <a:bodyPr wrap="square" rtlCol="0">
            <a:spAutoFit/>
          </a:bodyPr>
          <a:lstStyle/>
          <a:p>
            <a:r>
              <a:rPr lang="en-US" sz="2800" i="1" dirty="0">
                <a:solidFill>
                  <a:schemeClr val="bg1">
                    <a:lumMod val="50000"/>
                  </a:schemeClr>
                </a:solidFill>
              </a:rPr>
              <a:t>Unrest continued in other parts of the country. Americans sought to bring calm to Mosul, where U.S. troops killed 17 people in clashes earlier in the week. …</a:t>
            </a:r>
          </a:p>
        </p:txBody>
      </p:sp>
      <p:pic>
        <p:nvPicPr>
          <p:cNvPr id="7" name="Picture 6">
            <a:extLst>
              <a:ext uri="{FF2B5EF4-FFF2-40B4-BE49-F238E27FC236}">
                <a16:creationId xmlns:a16="http://schemas.microsoft.com/office/drawing/2014/main" id="{BA768CE9-0FA5-E14F-965C-2E1B3B07F6EB}"/>
              </a:ext>
            </a:extLst>
          </p:cNvPr>
          <p:cNvPicPr>
            <a:picLocks noChangeAspect="1"/>
          </p:cNvPicPr>
          <p:nvPr/>
        </p:nvPicPr>
        <p:blipFill>
          <a:blip r:embed="rId2"/>
          <a:stretch>
            <a:fillRect/>
          </a:stretch>
        </p:blipFill>
        <p:spPr>
          <a:xfrm>
            <a:off x="5556836" y="2200887"/>
            <a:ext cx="5796964" cy="1948837"/>
          </a:xfrm>
          <a:prstGeom prst="rect">
            <a:avLst/>
          </a:prstGeom>
        </p:spPr>
      </p:pic>
      <p:pic>
        <p:nvPicPr>
          <p:cNvPr id="8" name="Picture 7">
            <a:extLst>
              <a:ext uri="{FF2B5EF4-FFF2-40B4-BE49-F238E27FC236}">
                <a16:creationId xmlns:a16="http://schemas.microsoft.com/office/drawing/2014/main" id="{44990589-31A9-7348-BF8A-4DBB033DAA55}"/>
              </a:ext>
            </a:extLst>
          </p:cNvPr>
          <p:cNvPicPr>
            <a:picLocks noChangeAspect="1"/>
          </p:cNvPicPr>
          <p:nvPr/>
        </p:nvPicPr>
        <p:blipFill>
          <a:blip r:embed="rId3"/>
          <a:stretch>
            <a:fillRect/>
          </a:stretch>
        </p:blipFill>
        <p:spPr>
          <a:xfrm>
            <a:off x="4217047" y="4522708"/>
            <a:ext cx="7136753" cy="1441665"/>
          </a:xfrm>
          <a:prstGeom prst="rect">
            <a:avLst/>
          </a:prstGeom>
        </p:spPr>
      </p:pic>
      <p:sp>
        <p:nvSpPr>
          <p:cNvPr id="10" name="Rectangle 9">
            <a:extLst>
              <a:ext uri="{FF2B5EF4-FFF2-40B4-BE49-F238E27FC236}">
                <a16:creationId xmlns:a16="http://schemas.microsoft.com/office/drawing/2014/main" id="{AFAE53D1-4A0E-AA4A-89E6-15320A11ACDD}"/>
              </a:ext>
            </a:extLst>
          </p:cNvPr>
          <p:cNvSpPr/>
          <p:nvPr/>
        </p:nvSpPr>
        <p:spPr>
          <a:xfrm>
            <a:off x="8629650" y="2973309"/>
            <a:ext cx="2543175" cy="1055765"/>
          </a:xfrm>
          <a:prstGeom prst="rect">
            <a:avLst/>
          </a:prstGeom>
          <a:solidFill>
            <a:srgbClr val="EBEB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521D1EF-C900-144C-93E4-B10DC2B7C5B5}"/>
              </a:ext>
            </a:extLst>
          </p:cNvPr>
          <p:cNvSpPr/>
          <p:nvPr/>
        </p:nvSpPr>
        <p:spPr>
          <a:xfrm>
            <a:off x="4217047" y="4448753"/>
            <a:ext cx="1339789" cy="4153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B207D4E3-067F-8C43-B036-E7F9A19590D3}"/>
              </a:ext>
            </a:extLst>
          </p:cNvPr>
          <p:cNvSpPr txBox="1"/>
          <p:nvPr/>
        </p:nvSpPr>
        <p:spPr>
          <a:xfrm>
            <a:off x="3949563" y="4394816"/>
            <a:ext cx="1877689" cy="523220"/>
          </a:xfrm>
          <a:prstGeom prst="rect">
            <a:avLst/>
          </a:prstGeom>
          <a:noFill/>
        </p:spPr>
        <p:txBody>
          <a:bodyPr wrap="square" rtlCol="0">
            <a:spAutoFit/>
          </a:bodyPr>
          <a:lstStyle/>
          <a:p>
            <a:r>
              <a:rPr lang="en-US" sz="2800" i="1" dirty="0">
                <a:solidFill>
                  <a:srgbClr val="FF0000"/>
                </a:solidFill>
              </a:rPr>
              <a:t>U.S. troops</a:t>
            </a:r>
          </a:p>
        </p:txBody>
      </p:sp>
      <p:sp>
        <p:nvSpPr>
          <p:cNvPr id="15" name="Rectangle 14">
            <a:extLst>
              <a:ext uri="{FF2B5EF4-FFF2-40B4-BE49-F238E27FC236}">
                <a16:creationId xmlns:a16="http://schemas.microsoft.com/office/drawing/2014/main" id="{8C4B40A6-4F8C-2F46-994F-A0AE14869050}"/>
              </a:ext>
            </a:extLst>
          </p:cNvPr>
          <p:cNvSpPr/>
          <p:nvPr/>
        </p:nvSpPr>
        <p:spPr>
          <a:xfrm>
            <a:off x="1448232" y="1501307"/>
            <a:ext cx="1652156" cy="441793"/>
          </a:xfrm>
          <a:prstGeom prst="rect">
            <a:avLst/>
          </a:prstGeom>
          <a:solidFill>
            <a:srgbClr val="FF0000">
              <a:alpha val="1890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50225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51E12A-E41A-FC48-8D7F-0B50CB284EDB}"/>
              </a:ext>
            </a:extLst>
          </p:cNvPr>
          <p:cNvSpPr>
            <a:spLocks noGrp="1"/>
          </p:cNvSpPr>
          <p:nvPr>
            <p:ph type="title"/>
          </p:nvPr>
        </p:nvSpPr>
        <p:spPr/>
        <p:txBody>
          <a:bodyPr/>
          <a:lstStyle/>
          <a:p>
            <a:r>
              <a:rPr lang="en-US" dirty="0"/>
              <a:t>What is statutory reasoning?</a:t>
            </a:r>
          </a:p>
        </p:txBody>
      </p:sp>
      <p:sp>
        <p:nvSpPr>
          <p:cNvPr id="3" name="Content Placeholder 2">
            <a:extLst>
              <a:ext uri="{FF2B5EF4-FFF2-40B4-BE49-F238E27FC236}">
                <a16:creationId xmlns:a16="http://schemas.microsoft.com/office/drawing/2014/main" id="{C54AD953-348F-BC4D-B43E-C253AA6195B6}"/>
              </a:ext>
            </a:extLst>
          </p:cNvPr>
          <p:cNvSpPr>
            <a:spLocks noGrp="1"/>
          </p:cNvSpPr>
          <p:nvPr>
            <p:ph idx="1"/>
          </p:nvPr>
        </p:nvSpPr>
        <p:spPr/>
        <p:txBody>
          <a:bodyPr/>
          <a:lstStyle/>
          <a:p>
            <a:r>
              <a:rPr lang="en-US" dirty="0"/>
              <a:t>Policies, laws, </a:t>
            </a:r>
            <a:r>
              <a:rPr lang="en-US" dirty="0">
                <a:solidFill>
                  <a:srgbClr val="FF0000"/>
                </a:solidFill>
              </a:rPr>
              <a:t>rules</a:t>
            </a:r>
            <a:r>
              <a:rPr lang="en-US" dirty="0"/>
              <a:t>, describe what is true</a:t>
            </a:r>
          </a:p>
          <a:p>
            <a:endParaRPr lang="en-US" dirty="0"/>
          </a:p>
          <a:p>
            <a:r>
              <a:rPr lang="en-US" dirty="0"/>
              <a:t>Given a case, one must decide whether and how those rules apply</a:t>
            </a:r>
          </a:p>
          <a:p>
            <a:endParaRPr lang="en-US" dirty="0"/>
          </a:p>
          <a:p>
            <a:r>
              <a:rPr lang="en-US" dirty="0"/>
              <a:t>Sometimes there are enough similar cases to reason from</a:t>
            </a:r>
          </a:p>
          <a:p>
            <a:endParaRPr lang="en-US" dirty="0"/>
          </a:p>
          <a:p>
            <a:r>
              <a:rPr lang="en-US" dirty="0"/>
              <a:t>This can literally be called “case-based reasoning”</a:t>
            </a:r>
          </a:p>
        </p:txBody>
      </p:sp>
      <p:pic>
        <p:nvPicPr>
          <p:cNvPr id="4" name="Picture 3">
            <a:extLst>
              <a:ext uri="{FF2B5EF4-FFF2-40B4-BE49-F238E27FC236}">
                <a16:creationId xmlns:a16="http://schemas.microsoft.com/office/drawing/2014/main" id="{839BD006-B2B2-B342-A7C2-980DDFF27320}"/>
              </a:ext>
            </a:extLst>
          </p:cNvPr>
          <p:cNvPicPr>
            <a:picLocks noChangeAspect="1"/>
          </p:cNvPicPr>
          <p:nvPr/>
        </p:nvPicPr>
        <p:blipFill>
          <a:blip r:embed="rId2"/>
          <a:stretch>
            <a:fillRect/>
          </a:stretch>
        </p:blipFill>
        <p:spPr>
          <a:xfrm>
            <a:off x="8115300" y="157163"/>
            <a:ext cx="3913471" cy="2191544"/>
          </a:xfrm>
          <a:prstGeom prst="rect">
            <a:avLst/>
          </a:prstGeom>
        </p:spPr>
      </p:pic>
    </p:spTree>
    <p:extLst>
      <p:ext uri="{BB962C8B-B14F-4D97-AF65-F5344CB8AC3E}">
        <p14:creationId xmlns:p14="http://schemas.microsoft.com/office/powerpoint/2010/main" val="1375158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B2193F3-B03C-AC48-8D4B-C022A0B1D11A}"/>
              </a:ext>
            </a:extLst>
          </p:cNvPr>
          <p:cNvSpPr txBox="1"/>
          <p:nvPr/>
        </p:nvSpPr>
        <p:spPr>
          <a:xfrm>
            <a:off x="399622" y="593366"/>
            <a:ext cx="7099883" cy="1815882"/>
          </a:xfrm>
          <a:prstGeom prst="rect">
            <a:avLst/>
          </a:prstGeom>
          <a:noFill/>
        </p:spPr>
        <p:txBody>
          <a:bodyPr wrap="square" rtlCol="0">
            <a:spAutoFit/>
          </a:bodyPr>
          <a:lstStyle/>
          <a:p>
            <a:r>
              <a:rPr lang="en-US" sz="2800" i="1" dirty="0">
                <a:solidFill>
                  <a:schemeClr val="bg1">
                    <a:lumMod val="50000"/>
                  </a:schemeClr>
                </a:solidFill>
              </a:rPr>
              <a:t>Unrest continued in other parts of the country. Americans sought to bring calm to Mosul, where U.S. troops killed 17 people in clashes earlier in the week. …</a:t>
            </a:r>
          </a:p>
        </p:txBody>
      </p:sp>
      <p:pic>
        <p:nvPicPr>
          <p:cNvPr id="7" name="Picture 6">
            <a:extLst>
              <a:ext uri="{FF2B5EF4-FFF2-40B4-BE49-F238E27FC236}">
                <a16:creationId xmlns:a16="http://schemas.microsoft.com/office/drawing/2014/main" id="{BA768CE9-0FA5-E14F-965C-2E1B3B07F6EB}"/>
              </a:ext>
            </a:extLst>
          </p:cNvPr>
          <p:cNvPicPr>
            <a:picLocks noChangeAspect="1"/>
          </p:cNvPicPr>
          <p:nvPr/>
        </p:nvPicPr>
        <p:blipFill>
          <a:blip r:embed="rId2"/>
          <a:stretch>
            <a:fillRect/>
          </a:stretch>
        </p:blipFill>
        <p:spPr>
          <a:xfrm>
            <a:off x="5556836" y="2200887"/>
            <a:ext cx="5796964" cy="1948837"/>
          </a:xfrm>
          <a:prstGeom prst="rect">
            <a:avLst/>
          </a:prstGeom>
        </p:spPr>
      </p:pic>
      <p:pic>
        <p:nvPicPr>
          <p:cNvPr id="8" name="Picture 7">
            <a:extLst>
              <a:ext uri="{FF2B5EF4-FFF2-40B4-BE49-F238E27FC236}">
                <a16:creationId xmlns:a16="http://schemas.microsoft.com/office/drawing/2014/main" id="{44990589-31A9-7348-BF8A-4DBB033DAA55}"/>
              </a:ext>
            </a:extLst>
          </p:cNvPr>
          <p:cNvPicPr>
            <a:picLocks noChangeAspect="1"/>
          </p:cNvPicPr>
          <p:nvPr/>
        </p:nvPicPr>
        <p:blipFill>
          <a:blip r:embed="rId3"/>
          <a:stretch>
            <a:fillRect/>
          </a:stretch>
        </p:blipFill>
        <p:spPr>
          <a:xfrm>
            <a:off x="4217047" y="4522708"/>
            <a:ext cx="7136753" cy="1441665"/>
          </a:xfrm>
          <a:prstGeom prst="rect">
            <a:avLst/>
          </a:prstGeom>
        </p:spPr>
      </p:pic>
      <p:sp>
        <p:nvSpPr>
          <p:cNvPr id="10" name="Rectangle 9">
            <a:extLst>
              <a:ext uri="{FF2B5EF4-FFF2-40B4-BE49-F238E27FC236}">
                <a16:creationId xmlns:a16="http://schemas.microsoft.com/office/drawing/2014/main" id="{AFAE53D1-4A0E-AA4A-89E6-15320A11ACDD}"/>
              </a:ext>
            </a:extLst>
          </p:cNvPr>
          <p:cNvSpPr/>
          <p:nvPr/>
        </p:nvSpPr>
        <p:spPr>
          <a:xfrm>
            <a:off x="8629650" y="2973309"/>
            <a:ext cx="2543175" cy="1055765"/>
          </a:xfrm>
          <a:prstGeom prst="rect">
            <a:avLst/>
          </a:prstGeom>
          <a:solidFill>
            <a:srgbClr val="EBEB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521D1EF-C900-144C-93E4-B10DC2B7C5B5}"/>
              </a:ext>
            </a:extLst>
          </p:cNvPr>
          <p:cNvSpPr/>
          <p:nvPr/>
        </p:nvSpPr>
        <p:spPr>
          <a:xfrm>
            <a:off x="4217047" y="4448753"/>
            <a:ext cx="1339789" cy="4153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B207D4E3-067F-8C43-B036-E7F9A19590D3}"/>
              </a:ext>
            </a:extLst>
          </p:cNvPr>
          <p:cNvSpPr txBox="1"/>
          <p:nvPr/>
        </p:nvSpPr>
        <p:spPr>
          <a:xfrm>
            <a:off x="3949563" y="4394816"/>
            <a:ext cx="1877689" cy="523220"/>
          </a:xfrm>
          <a:prstGeom prst="rect">
            <a:avLst/>
          </a:prstGeom>
          <a:noFill/>
        </p:spPr>
        <p:txBody>
          <a:bodyPr wrap="square" rtlCol="0">
            <a:spAutoFit/>
          </a:bodyPr>
          <a:lstStyle/>
          <a:p>
            <a:r>
              <a:rPr lang="en-US" sz="2800" i="1" dirty="0">
                <a:solidFill>
                  <a:srgbClr val="FF0000"/>
                </a:solidFill>
              </a:rPr>
              <a:t>U.S. troops</a:t>
            </a:r>
          </a:p>
        </p:txBody>
      </p:sp>
      <p:pic>
        <p:nvPicPr>
          <p:cNvPr id="9" name="Picture 8">
            <a:extLst>
              <a:ext uri="{FF2B5EF4-FFF2-40B4-BE49-F238E27FC236}">
                <a16:creationId xmlns:a16="http://schemas.microsoft.com/office/drawing/2014/main" id="{C1AAEB3C-E962-814D-B664-8E2CE7DE69D9}"/>
              </a:ext>
            </a:extLst>
          </p:cNvPr>
          <p:cNvPicPr>
            <a:picLocks noChangeAspect="1"/>
          </p:cNvPicPr>
          <p:nvPr/>
        </p:nvPicPr>
        <p:blipFill>
          <a:blip r:embed="rId4"/>
          <a:stretch>
            <a:fillRect/>
          </a:stretch>
        </p:blipFill>
        <p:spPr>
          <a:xfrm>
            <a:off x="2175092" y="4522708"/>
            <a:ext cx="1335087" cy="1775528"/>
          </a:xfrm>
          <a:prstGeom prst="rect">
            <a:avLst/>
          </a:prstGeom>
        </p:spPr>
      </p:pic>
      <p:sp>
        <p:nvSpPr>
          <p:cNvPr id="11" name="Right Arrow 10">
            <a:extLst>
              <a:ext uri="{FF2B5EF4-FFF2-40B4-BE49-F238E27FC236}">
                <a16:creationId xmlns:a16="http://schemas.microsoft.com/office/drawing/2014/main" id="{8BD30B99-E8B6-0443-B272-8ECA51B67424}"/>
              </a:ext>
            </a:extLst>
          </p:cNvPr>
          <p:cNvSpPr/>
          <p:nvPr/>
        </p:nvSpPr>
        <p:spPr>
          <a:xfrm rot="10442536">
            <a:off x="3816997" y="5472264"/>
            <a:ext cx="1212203" cy="4143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Arrow 11">
            <a:extLst>
              <a:ext uri="{FF2B5EF4-FFF2-40B4-BE49-F238E27FC236}">
                <a16:creationId xmlns:a16="http://schemas.microsoft.com/office/drawing/2014/main" id="{48E13ECB-E99C-9347-9803-F2A135026CD3}"/>
              </a:ext>
            </a:extLst>
          </p:cNvPr>
          <p:cNvSpPr/>
          <p:nvPr/>
        </p:nvSpPr>
        <p:spPr>
          <a:xfrm rot="15334529">
            <a:off x="1668887" y="3318240"/>
            <a:ext cx="1212203" cy="4143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0668A18-9A4D-944D-B80D-F49D33A5862A}"/>
              </a:ext>
            </a:extLst>
          </p:cNvPr>
          <p:cNvSpPr/>
          <p:nvPr/>
        </p:nvSpPr>
        <p:spPr>
          <a:xfrm>
            <a:off x="6673426" y="4422306"/>
            <a:ext cx="2084811" cy="441793"/>
          </a:xfrm>
          <a:prstGeom prst="rect">
            <a:avLst/>
          </a:prstGeom>
          <a:solidFill>
            <a:srgbClr val="FF0000">
              <a:alpha val="1890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C9507C8-96F9-1840-831C-12A6C7BC8183}"/>
              </a:ext>
            </a:extLst>
          </p:cNvPr>
          <p:cNvSpPr/>
          <p:nvPr/>
        </p:nvSpPr>
        <p:spPr>
          <a:xfrm>
            <a:off x="3949563" y="1457617"/>
            <a:ext cx="1465400" cy="441793"/>
          </a:xfrm>
          <a:prstGeom prst="rect">
            <a:avLst/>
          </a:prstGeom>
          <a:solidFill>
            <a:srgbClr val="FF0000">
              <a:alpha val="1890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75147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5" grpId="0" animBg="1"/>
      <p:bldP spid="16"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B2193F3-B03C-AC48-8D4B-C022A0B1D11A}"/>
              </a:ext>
            </a:extLst>
          </p:cNvPr>
          <p:cNvSpPr txBox="1"/>
          <p:nvPr/>
        </p:nvSpPr>
        <p:spPr>
          <a:xfrm>
            <a:off x="399622" y="593366"/>
            <a:ext cx="7099883" cy="1815882"/>
          </a:xfrm>
          <a:prstGeom prst="rect">
            <a:avLst/>
          </a:prstGeom>
          <a:noFill/>
        </p:spPr>
        <p:txBody>
          <a:bodyPr wrap="square" rtlCol="0">
            <a:spAutoFit/>
          </a:bodyPr>
          <a:lstStyle/>
          <a:p>
            <a:r>
              <a:rPr lang="en-US" sz="2800" i="1" dirty="0">
                <a:solidFill>
                  <a:schemeClr val="bg1">
                    <a:lumMod val="50000"/>
                  </a:schemeClr>
                </a:solidFill>
              </a:rPr>
              <a:t>Unrest continued in other parts of the country. Americans sought to bring calm to Mosul, where U.S. troops killed 17 people in clashes earlier in the week. …</a:t>
            </a:r>
          </a:p>
        </p:txBody>
      </p:sp>
      <p:pic>
        <p:nvPicPr>
          <p:cNvPr id="7" name="Picture 6">
            <a:extLst>
              <a:ext uri="{FF2B5EF4-FFF2-40B4-BE49-F238E27FC236}">
                <a16:creationId xmlns:a16="http://schemas.microsoft.com/office/drawing/2014/main" id="{BA768CE9-0FA5-E14F-965C-2E1B3B07F6EB}"/>
              </a:ext>
            </a:extLst>
          </p:cNvPr>
          <p:cNvPicPr>
            <a:picLocks noChangeAspect="1"/>
          </p:cNvPicPr>
          <p:nvPr/>
        </p:nvPicPr>
        <p:blipFill>
          <a:blip r:embed="rId2"/>
          <a:stretch>
            <a:fillRect/>
          </a:stretch>
        </p:blipFill>
        <p:spPr>
          <a:xfrm>
            <a:off x="5556836" y="2200887"/>
            <a:ext cx="5796964" cy="1948837"/>
          </a:xfrm>
          <a:prstGeom prst="rect">
            <a:avLst/>
          </a:prstGeom>
        </p:spPr>
      </p:pic>
      <p:pic>
        <p:nvPicPr>
          <p:cNvPr id="8" name="Picture 7">
            <a:extLst>
              <a:ext uri="{FF2B5EF4-FFF2-40B4-BE49-F238E27FC236}">
                <a16:creationId xmlns:a16="http://schemas.microsoft.com/office/drawing/2014/main" id="{44990589-31A9-7348-BF8A-4DBB033DAA55}"/>
              </a:ext>
            </a:extLst>
          </p:cNvPr>
          <p:cNvPicPr>
            <a:picLocks noChangeAspect="1"/>
          </p:cNvPicPr>
          <p:nvPr/>
        </p:nvPicPr>
        <p:blipFill>
          <a:blip r:embed="rId3"/>
          <a:stretch>
            <a:fillRect/>
          </a:stretch>
        </p:blipFill>
        <p:spPr>
          <a:xfrm>
            <a:off x="4217047" y="4522708"/>
            <a:ext cx="7136753" cy="1441665"/>
          </a:xfrm>
          <a:prstGeom prst="rect">
            <a:avLst/>
          </a:prstGeom>
        </p:spPr>
      </p:pic>
      <p:sp>
        <p:nvSpPr>
          <p:cNvPr id="10" name="Rectangle 9">
            <a:extLst>
              <a:ext uri="{FF2B5EF4-FFF2-40B4-BE49-F238E27FC236}">
                <a16:creationId xmlns:a16="http://schemas.microsoft.com/office/drawing/2014/main" id="{AFAE53D1-4A0E-AA4A-89E6-15320A11ACDD}"/>
              </a:ext>
            </a:extLst>
          </p:cNvPr>
          <p:cNvSpPr/>
          <p:nvPr/>
        </p:nvSpPr>
        <p:spPr>
          <a:xfrm>
            <a:off x="8629650" y="3429000"/>
            <a:ext cx="2543175" cy="600074"/>
          </a:xfrm>
          <a:prstGeom prst="rect">
            <a:avLst/>
          </a:prstGeom>
          <a:solidFill>
            <a:srgbClr val="EBEB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521D1EF-C900-144C-93E4-B10DC2B7C5B5}"/>
              </a:ext>
            </a:extLst>
          </p:cNvPr>
          <p:cNvSpPr/>
          <p:nvPr/>
        </p:nvSpPr>
        <p:spPr>
          <a:xfrm>
            <a:off x="4217047" y="4448753"/>
            <a:ext cx="1339789" cy="4153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B207D4E3-067F-8C43-B036-E7F9A19590D3}"/>
              </a:ext>
            </a:extLst>
          </p:cNvPr>
          <p:cNvSpPr txBox="1"/>
          <p:nvPr/>
        </p:nvSpPr>
        <p:spPr>
          <a:xfrm>
            <a:off x="3949563" y="4394816"/>
            <a:ext cx="1877689" cy="523220"/>
          </a:xfrm>
          <a:prstGeom prst="rect">
            <a:avLst/>
          </a:prstGeom>
          <a:noFill/>
        </p:spPr>
        <p:txBody>
          <a:bodyPr wrap="square" rtlCol="0">
            <a:spAutoFit/>
          </a:bodyPr>
          <a:lstStyle/>
          <a:p>
            <a:r>
              <a:rPr lang="en-US" sz="2800" i="1" dirty="0"/>
              <a:t>U.S. troops</a:t>
            </a:r>
          </a:p>
        </p:txBody>
      </p:sp>
      <p:sp>
        <p:nvSpPr>
          <p:cNvPr id="11" name="Rectangle 10">
            <a:extLst>
              <a:ext uri="{FF2B5EF4-FFF2-40B4-BE49-F238E27FC236}">
                <a16:creationId xmlns:a16="http://schemas.microsoft.com/office/drawing/2014/main" id="{42FA937D-9E59-4543-A0D1-E2C6DA2E1C19}"/>
              </a:ext>
            </a:extLst>
          </p:cNvPr>
          <p:cNvSpPr/>
          <p:nvPr/>
        </p:nvSpPr>
        <p:spPr>
          <a:xfrm>
            <a:off x="6580842" y="4469845"/>
            <a:ext cx="2191683" cy="3942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9644E829-7997-F147-B9E7-8F259B0155C7}"/>
              </a:ext>
            </a:extLst>
          </p:cNvPr>
          <p:cNvSpPr txBox="1"/>
          <p:nvPr/>
        </p:nvSpPr>
        <p:spPr>
          <a:xfrm>
            <a:off x="6932306" y="4383743"/>
            <a:ext cx="1877689" cy="523220"/>
          </a:xfrm>
          <a:prstGeom prst="rect">
            <a:avLst/>
          </a:prstGeom>
          <a:noFill/>
        </p:spPr>
        <p:txBody>
          <a:bodyPr wrap="square" rtlCol="0">
            <a:spAutoFit/>
          </a:bodyPr>
          <a:lstStyle/>
          <a:p>
            <a:r>
              <a:rPr lang="en-US" sz="2800" i="1" dirty="0">
                <a:solidFill>
                  <a:srgbClr val="FF0000"/>
                </a:solidFill>
              </a:rPr>
              <a:t>17 people</a:t>
            </a:r>
          </a:p>
        </p:txBody>
      </p:sp>
      <p:sp>
        <p:nvSpPr>
          <p:cNvPr id="17" name="TextBox 16">
            <a:extLst>
              <a:ext uri="{FF2B5EF4-FFF2-40B4-BE49-F238E27FC236}">
                <a16:creationId xmlns:a16="http://schemas.microsoft.com/office/drawing/2014/main" id="{5B32537A-BBE7-9D4A-B064-850869E43DCD}"/>
              </a:ext>
            </a:extLst>
          </p:cNvPr>
          <p:cNvSpPr txBox="1"/>
          <p:nvPr/>
        </p:nvSpPr>
        <p:spPr>
          <a:xfrm>
            <a:off x="3128963" y="4100513"/>
            <a:ext cx="184731" cy="369332"/>
          </a:xfrm>
          <a:prstGeom prst="rect">
            <a:avLst/>
          </a:prstGeom>
          <a:noFill/>
        </p:spPr>
        <p:txBody>
          <a:bodyPr wrap="none" rtlCol="0">
            <a:spAutoFit/>
          </a:bodyPr>
          <a:lstStyle/>
          <a:p>
            <a:endParaRPr lang="en-US" dirty="0"/>
          </a:p>
        </p:txBody>
      </p:sp>
      <p:sp>
        <p:nvSpPr>
          <p:cNvPr id="18" name="Rectangle 17">
            <a:extLst>
              <a:ext uri="{FF2B5EF4-FFF2-40B4-BE49-F238E27FC236}">
                <a16:creationId xmlns:a16="http://schemas.microsoft.com/office/drawing/2014/main" id="{BEA068F7-30EB-3C42-A491-9932E4F8E903}"/>
              </a:ext>
            </a:extLst>
          </p:cNvPr>
          <p:cNvSpPr/>
          <p:nvPr/>
        </p:nvSpPr>
        <p:spPr>
          <a:xfrm>
            <a:off x="3949563" y="1457617"/>
            <a:ext cx="1465400" cy="441793"/>
          </a:xfrm>
          <a:prstGeom prst="rect">
            <a:avLst/>
          </a:prstGeom>
          <a:solidFill>
            <a:srgbClr val="FF0000">
              <a:alpha val="1890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0713327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4C4F237-71A7-3642-9B70-BEE5AFE6CA75}"/>
              </a:ext>
            </a:extLst>
          </p:cNvPr>
          <p:cNvSpPr>
            <a:spLocks noGrp="1"/>
          </p:cNvSpPr>
          <p:nvPr>
            <p:ph type="sldNum" sz="quarter" idx="12"/>
          </p:nvPr>
        </p:nvSpPr>
        <p:spPr/>
        <p:txBody>
          <a:bodyPr/>
          <a:lstStyle/>
          <a:p>
            <a:fld id="{BA3B278C-9CA1-1A43-8906-514CE76E7526}" type="slidenum">
              <a:rPr lang="en-US" smtClean="0"/>
              <a:t>62</a:t>
            </a:fld>
            <a:endParaRPr lang="en-US"/>
          </a:p>
        </p:txBody>
      </p:sp>
      <p:sp>
        <p:nvSpPr>
          <p:cNvPr id="6" name="TextBox 5">
            <a:extLst>
              <a:ext uri="{FF2B5EF4-FFF2-40B4-BE49-F238E27FC236}">
                <a16:creationId xmlns:a16="http://schemas.microsoft.com/office/drawing/2014/main" id="{E7E103FA-A2F2-1D4D-BEDE-00D819BB2B46}"/>
              </a:ext>
            </a:extLst>
          </p:cNvPr>
          <p:cNvSpPr txBox="1"/>
          <p:nvPr/>
        </p:nvSpPr>
        <p:spPr>
          <a:xfrm>
            <a:off x="304800" y="1"/>
            <a:ext cx="11582400" cy="707886"/>
          </a:xfrm>
          <a:prstGeom prst="rect">
            <a:avLst/>
          </a:prstGeom>
          <a:noFill/>
        </p:spPr>
        <p:txBody>
          <a:bodyPr wrap="square" rtlCol="0">
            <a:spAutoFit/>
          </a:bodyPr>
          <a:lstStyle/>
          <a:p>
            <a:pPr algn="ctr"/>
            <a:r>
              <a:rPr lang="en-US" sz="4000" dirty="0"/>
              <a:t>Argument instantiation — machine reading</a:t>
            </a:r>
          </a:p>
        </p:txBody>
      </p:sp>
      <p:pic>
        <p:nvPicPr>
          <p:cNvPr id="8" name="Picture 7">
            <a:extLst>
              <a:ext uri="{FF2B5EF4-FFF2-40B4-BE49-F238E27FC236}">
                <a16:creationId xmlns:a16="http://schemas.microsoft.com/office/drawing/2014/main" id="{AB33DEA5-0DAC-C845-B193-37076661E04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04800" y="932082"/>
            <a:ext cx="11582400" cy="4993839"/>
          </a:xfrm>
          <a:prstGeom prst="rect">
            <a:avLst/>
          </a:prstGeom>
        </p:spPr>
      </p:pic>
    </p:spTree>
    <p:extLst>
      <p:ext uri="{BB962C8B-B14F-4D97-AF65-F5344CB8AC3E}">
        <p14:creationId xmlns:p14="http://schemas.microsoft.com/office/powerpoint/2010/main" val="397427142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4C4F237-71A7-3642-9B70-BEE5AFE6CA75}"/>
              </a:ext>
            </a:extLst>
          </p:cNvPr>
          <p:cNvSpPr>
            <a:spLocks noGrp="1"/>
          </p:cNvSpPr>
          <p:nvPr>
            <p:ph type="sldNum" sz="quarter" idx="12"/>
          </p:nvPr>
        </p:nvSpPr>
        <p:spPr/>
        <p:txBody>
          <a:bodyPr/>
          <a:lstStyle/>
          <a:p>
            <a:fld id="{BA3B278C-9CA1-1A43-8906-514CE76E7526}" type="slidenum">
              <a:rPr lang="en-US" smtClean="0"/>
              <a:t>63</a:t>
            </a:fld>
            <a:endParaRPr lang="en-US"/>
          </a:p>
        </p:txBody>
      </p:sp>
      <p:sp>
        <p:nvSpPr>
          <p:cNvPr id="6" name="TextBox 5">
            <a:extLst>
              <a:ext uri="{FF2B5EF4-FFF2-40B4-BE49-F238E27FC236}">
                <a16:creationId xmlns:a16="http://schemas.microsoft.com/office/drawing/2014/main" id="{E7E103FA-A2F2-1D4D-BEDE-00D819BB2B46}"/>
              </a:ext>
            </a:extLst>
          </p:cNvPr>
          <p:cNvSpPr txBox="1"/>
          <p:nvPr/>
        </p:nvSpPr>
        <p:spPr>
          <a:xfrm>
            <a:off x="304800" y="1"/>
            <a:ext cx="11582400" cy="707886"/>
          </a:xfrm>
          <a:prstGeom prst="rect">
            <a:avLst/>
          </a:prstGeom>
          <a:noFill/>
        </p:spPr>
        <p:txBody>
          <a:bodyPr wrap="square" rtlCol="0">
            <a:spAutoFit/>
          </a:bodyPr>
          <a:lstStyle/>
          <a:p>
            <a:pPr algn="ctr"/>
            <a:r>
              <a:rPr lang="en-US" sz="4000" dirty="0"/>
              <a:t>Argument instantiation — machine reading</a:t>
            </a:r>
          </a:p>
        </p:txBody>
      </p:sp>
      <p:pic>
        <p:nvPicPr>
          <p:cNvPr id="4" name="Picture 3">
            <a:extLst>
              <a:ext uri="{FF2B5EF4-FFF2-40B4-BE49-F238E27FC236}">
                <a16:creationId xmlns:a16="http://schemas.microsoft.com/office/drawing/2014/main" id="{BAF8CFFE-2158-FA4E-893B-8075B5F0D91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04800" y="932082"/>
            <a:ext cx="11582400" cy="4993839"/>
          </a:xfrm>
          <a:prstGeom prst="rect">
            <a:avLst/>
          </a:prstGeom>
        </p:spPr>
      </p:pic>
    </p:spTree>
    <p:extLst>
      <p:ext uri="{BB962C8B-B14F-4D97-AF65-F5344CB8AC3E}">
        <p14:creationId xmlns:p14="http://schemas.microsoft.com/office/powerpoint/2010/main" val="133178146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4C4F237-71A7-3642-9B70-BEE5AFE6CA75}"/>
              </a:ext>
            </a:extLst>
          </p:cNvPr>
          <p:cNvSpPr>
            <a:spLocks noGrp="1"/>
          </p:cNvSpPr>
          <p:nvPr>
            <p:ph type="sldNum" sz="quarter" idx="12"/>
          </p:nvPr>
        </p:nvSpPr>
        <p:spPr/>
        <p:txBody>
          <a:bodyPr/>
          <a:lstStyle/>
          <a:p>
            <a:fld id="{BA3B278C-9CA1-1A43-8906-514CE76E7526}" type="slidenum">
              <a:rPr lang="en-US" smtClean="0"/>
              <a:t>64</a:t>
            </a:fld>
            <a:endParaRPr lang="en-US"/>
          </a:p>
        </p:txBody>
      </p:sp>
      <p:sp>
        <p:nvSpPr>
          <p:cNvPr id="6" name="TextBox 5">
            <a:extLst>
              <a:ext uri="{FF2B5EF4-FFF2-40B4-BE49-F238E27FC236}">
                <a16:creationId xmlns:a16="http://schemas.microsoft.com/office/drawing/2014/main" id="{E7E103FA-A2F2-1D4D-BEDE-00D819BB2B46}"/>
              </a:ext>
            </a:extLst>
          </p:cNvPr>
          <p:cNvSpPr txBox="1"/>
          <p:nvPr/>
        </p:nvSpPr>
        <p:spPr>
          <a:xfrm>
            <a:off x="304800" y="1"/>
            <a:ext cx="11582400" cy="707886"/>
          </a:xfrm>
          <a:prstGeom prst="rect">
            <a:avLst/>
          </a:prstGeom>
          <a:noFill/>
        </p:spPr>
        <p:txBody>
          <a:bodyPr wrap="square" rtlCol="0">
            <a:spAutoFit/>
          </a:bodyPr>
          <a:lstStyle/>
          <a:p>
            <a:pPr algn="ctr"/>
            <a:r>
              <a:rPr lang="en-US" sz="4000" dirty="0"/>
              <a:t>Argument instantiation — machine reading</a:t>
            </a:r>
          </a:p>
        </p:txBody>
      </p:sp>
      <p:pic>
        <p:nvPicPr>
          <p:cNvPr id="5" name="Picture 4">
            <a:extLst>
              <a:ext uri="{FF2B5EF4-FFF2-40B4-BE49-F238E27FC236}">
                <a16:creationId xmlns:a16="http://schemas.microsoft.com/office/drawing/2014/main" id="{6D7230A9-0B02-0846-BF84-B2440BC7FBC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04800" y="932082"/>
            <a:ext cx="11582400" cy="4993839"/>
          </a:xfrm>
          <a:prstGeom prst="rect">
            <a:avLst/>
          </a:prstGeom>
        </p:spPr>
      </p:pic>
    </p:spTree>
    <p:extLst>
      <p:ext uri="{BB962C8B-B14F-4D97-AF65-F5344CB8AC3E}">
        <p14:creationId xmlns:p14="http://schemas.microsoft.com/office/powerpoint/2010/main" val="179748467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4C4F237-71A7-3642-9B70-BEE5AFE6CA75}"/>
              </a:ext>
            </a:extLst>
          </p:cNvPr>
          <p:cNvSpPr>
            <a:spLocks noGrp="1"/>
          </p:cNvSpPr>
          <p:nvPr>
            <p:ph type="sldNum" sz="quarter" idx="12"/>
          </p:nvPr>
        </p:nvSpPr>
        <p:spPr/>
        <p:txBody>
          <a:bodyPr/>
          <a:lstStyle/>
          <a:p>
            <a:fld id="{BA3B278C-9CA1-1A43-8906-514CE76E7526}" type="slidenum">
              <a:rPr lang="en-US" smtClean="0"/>
              <a:t>65</a:t>
            </a:fld>
            <a:endParaRPr lang="en-US"/>
          </a:p>
        </p:txBody>
      </p:sp>
      <p:sp>
        <p:nvSpPr>
          <p:cNvPr id="6" name="TextBox 5">
            <a:extLst>
              <a:ext uri="{FF2B5EF4-FFF2-40B4-BE49-F238E27FC236}">
                <a16:creationId xmlns:a16="http://schemas.microsoft.com/office/drawing/2014/main" id="{E7E103FA-A2F2-1D4D-BEDE-00D819BB2B46}"/>
              </a:ext>
            </a:extLst>
          </p:cNvPr>
          <p:cNvSpPr txBox="1"/>
          <p:nvPr/>
        </p:nvSpPr>
        <p:spPr>
          <a:xfrm>
            <a:off x="304800" y="1"/>
            <a:ext cx="11582400" cy="707886"/>
          </a:xfrm>
          <a:prstGeom prst="rect">
            <a:avLst/>
          </a:prstGeom>
          <a:noFill/>
        </p:spPr>
        <p:txBody>
          <a:bodyPr wrap="square" rtlCol="0">
            <a:spAutoFit/>
          </a:bodyPr>
          <a:lstStyle/>
          <a:p>
            <a:pPr algn="ctr"/>
            <a:r>
              <a:rPr lang="en-US" sz="4000" dirty="0"/>
              <a:t>Argument instantiation — machine reading</a:t>
            </a:r>
          </a:p>
        </p:txBody>
      </p:sp>
      <p:pic>
        <p:nvPicPr>
          <p:cNvPr id="8" name="Picture 7" descr="Application&#10;&#10;Description automatically generated with low confidence">
            <a:extLst>
              <a:ext uri="{FF2B5EF4-FFF2-40B4-BE49-F238E27FC236}">
                <a16:creationId xmlns:a16="http://schemas.microsoft.com/office/drawing/2014/main" id="{257DAB20-BA23-6B4D-9C3F-55854B6F9C8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04800" y="932082"/>
            <a:ext cx="11582400" cy="4993839"/>
          </a:xfrm>
          <a:prstGeom prst="rect">
            <a:avLst/>
          </a:prstGeom>
        </p:spPr>
      </p:pic>
    </p:spTree>
    <p:extLst>
      <p:ext uri="{BB962C8B-B14F-4D97-AF65-F5344CB8AC3E}">
        <p14:creationId xmlns:p14="http://schemas.microsoft.com/office/powerpoint/2010/main" val="217485944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4C4F237-71A7-3642-9B70-BEE5AFE6CA75}"/>
              </a:ext>
            </a:extLst>
          </p:cNvPr>
          <p:cNvSpPr>
            <a:spLocks noGrp="1"/>
          </p:cNvSpPr>
          <p:nvPr>
            <p:ph type="sldNum" sz="quarter" idx="12"/>
          </p:nvPr>
        </p:nvSpPr>
        <p:spPr/>
        <p:txBody>
          <a:bodyPr/>
          <a:lstStyle/>
          <a:p>
            <a:fld id="{BA3B278C-9CA1-1A43-8906-514CE76E7526}" type="slidenum">
              <a:rPr lang="en-US" smtClean="0"/>
              <a:t>66</a:t>
            </a:fld>
            <a:endParaRPr lang="en-US"/>
          </a:p>
        </p:txBody>
      </p:sp>
      <p:sp>
        <p:nvSpPr>
          <p:cNvPr id="6" name="TextBox 5">
            <a:extLst>
              <a:ext uri="{FF2B5EF4-FFF2-40B4-BE49-F238E27FC236}">
                <a16:creationId xmlns:a16="http://schemas.microsoft.com/office/drawing/2014/main" id="{E7E103FA-A2F2-1D4D-BEDE-00D819BB2B46}"/>
              </a:ext>
            </a:extLst>
          </p:cNvPr>
          <p:cNvSpPr txBox="1"/>
          <p:nvPr/>
        </p:nvSpPr>
        <p:spPr>
          <a:xfrm>
            <a:off x="304800" y="1"/>
            <a:ext cx="11582400" cy="707886"/>
          </a:xfrm>
          <a:prstGeom prst="rect">
            <a:avLst/>
          </a:prstGeom>
          <a:noFill/>
        </p:spPr>
        <p:txBody>
          <a:bodyPr wrap="square" rtlCol="0">
            <a:spAutoFit/>
          </a:bodyPr>
          <a:lstStyle/>
          <a:p>
            <a:pPr algn="ctr"/>
            <a:r>
              <a:rPr lang="en-US" sz="4000" dirty="0"/>
              <a:t>Argument instantiation — machine reading</a:t>
            </a:r>
          </a:p>
        </p:txBody>
      </p:sp>
      <p:pic>
        <p:nvPicPr>
          <p:cNvPr id="5" name="Picture 4">
            <a:extLst>
              <a:ext uri="{FF2B5EF4-FFF2-40B4-BE49-F238E27FC236}">
                <a16:creationId xmlns:a16="http://schemas.microsoft.com/office/drawing/2014/main" id="{712343AF-BA41-E14A-A1FF-0359BFDFE3F0}"/>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04800" y="932082"/>
            <a:ext cx="11582400" cy="4993839"/>
          </a:xfrm>
          <a:prstGeom prst="rect">
            <a:avLst/>
          </a:prstGeom>
        </p:spPr>
      </p:pic>
    </p:spTree>
    <p:extLst>
      <p:ext uri="{BB962C8B-B14F-4D97-AF65-F5344CB8AC3E}">
        <p14:creationId xmlns:p14="http://schemas.microsoft.com/office/powerpoint/2010/main" val="11503080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4C4F237-71A7-3642-9B70-BEE5AFE6CA75}"/>
              </a:ext>
            </a:extLst>
          </p:cNvPr>
          <p:cNvSpPr>
            <a:spLocks noGrp="1"/>
          </p:cNvSpPr>
          <p:nvPr>
            <p:ph type="sldNum" sz="quarter" idx="12"/>
          </p:nvPr>
        </p:nvSpPr>
        <p:spPr/>
        <p:txBody>
          <a:bodyPr/>
          <a:lstStyle/>
          <a:p>
            <a:fld id="{BA3B278C-9CA1-1A43-8906-514CE76E7526}" type="slidenum">
              <a:rPr lang="en-US" smtClean="0"/>
              <a:t>67</a:t>
            </a:fld>
            <a:endParaRPr lang="en-US"/>
          </a:p>
        </p:txBody>
      </p:sp>
      <p:sp>
        <p:nvSpPr>
          <p:cNvPr id="6" name="TextBox 5">
            <a:extLst>
              <a:ext uri="{FF2B5EF4-FFF2-40B4-BE49-F238E27FC236}">
                <a16:creationId xmlns:a16="http://schemas.microsoft.com/office/drawing/2014/main" id="{E7E103FA-A2F2-1D4D-BEDE-00D819BB2B46}"/>
              </a:ext>
            </a:extLst>
          </p:cNvPr>
          <p:cNvSpPr txBox="1"/>
          <p:nvPr/>
        </p:nvSpPr>
        <p:spPr>
          <a:xfrm>
            <a:off x="304800" y="1"/>
            <a:ext cx="11582400" cy="707886"/>
          </a:xfrm>
          <a:prstGeom prst="rect">
            <a:avLst/>
          </a:prstGeom>
          <a:noFill/>
        </p:spPr>
        <p:txBody>
          <a:bodyPr wrap="square" rtlCol="0">
            <a:spAutoFit/>
          </a:bodyPr>
          <a:lstStyle/>
          <a:p>
            <a:pPr algn="ctr"/>
            <a:r>
              <a:rPr lang="en-US" sz="4000" dirty="0"/>
              <a:t>Argument instantiation — machine reading</a:t>
            </a:r>
          </a:p>
        </p:txBody>
      </p:sp>
      <p:pic>
        <p:nvPicPr>
          <p:cNvPr id="8" name="Picture 7">
            <a:extLst>
              <a:ext uri="{FF2B5EF4-FFF2-40B4-BE49-F238E27FC236}">
                <a16:creationId xmlns:a16="http://schemas.microsoft.com/office/drawing/2014/main" id="{74AF692B-D4C7-6447-AFCB-99C9D702FBB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04800" y="932082"/>
            <a:ext cx="11582400" cy="4993839"/>
          </a:xfrm>
          <a:prstGeom prst="rect">
            <a:avLst/>
          </a:prstGeom>
        </p:spPr>
      </p:pic>
    </p:spTree>
    <p:extLst>
      <p:ext uri="{BB962C8B-B14F-4D97-AF65-F5344CB8AC3E}">
        <p14:creationId xmlns:p14="http://schemas.microsoft.com/office/powerpoint/2010/main" val="368504074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4C4F237-71A7-3642-9B70-BEE5AFE6CA75}"/>
              </a:ext>
            </a:extLst>
          </p:cNvPr>
          <p:cNvSpPr>
            <a:spLocks noGrp="1"/>
          </p:cNvSpPr>
          <p:nvPr>
            <p:ph type="sldNum" sz="quarter" idx="12"/>
          </p:nvPr>
        </p:nvSpPr>
        <p:spPr/>
        <p:txBody>
          <a:bodyPr/>
          <a:lstStyle/>
          <a:p>
            <a:fld id="{BA3B278C-9CA1-1A43-8906-514CE76E7526}" type="slidenum">
              <a:rPr lang="en-US" smtClean="0"/>
              <a:t>68</a:t>
            </a:fld>
            <a:endParaRPr lang="en-US"/>
          </a:p>
        </p:txBody>
      </p:sp>
      <p:sp>
        <p:nvSpPr>
          <p:cNvPr id="6" name="TextBox 5">
            <a:extLst>
              <a:ext uri="{FF2B5EF4-FFF2-40B4-BE49-F238E27FC236}">
                <a16:creationId xmlns:a16="http://schemas.microsoft.com/office/drawing/2014/main" id="{E7E103FA-A2F2-1D4D-BEDE-00D819BB2B46}"/>
              </a:ext>
            </a:extLst>
          </p:cNvPr>
          <p:cNvSpPr txBox="1"/>
          <p:nvPr/>
        </p:nvSpPr>
        <p:spPr>
          <a:xfrm>
            <a:off x="304800" y="1"/>
            <a:ext cx="11582400" cy="707886"/>
          </a:xfrm>
          <a:prstGeom prst="rect">
            <a:avLst/>
          </a:prstGeom>
          <a:noFill/>
        </p:spPr>
        <p:txBody>
          <a:bodyPr wrap="square" rtlCol="0">
            <a:spAutoFit/>
          </a:bodyPr>
          <a:lstStyle/>
          <a:p>
            <a:pPr algn="ctr"/>
            <a:r>
              <a:rPr lang="en-US" sz="4000" dirty="0"/>
              <a:t>Argument instantiation — machine reading</a:t>
            </a:r>
          </a:p>
        </p:txBody>
      </p:sp>
      <p:pic>
        <p:nvPicPr>
          <p:cNvPr id="4" name="Picture 3">
            <a:extLst>
              <a:ext uri="{FF2B5EF4-FFF2-40B4-BE49-F238E27FC236}">
                <a16:creationId xmlns:a16="http://schemas.microsoft.com/office/drawing/2014/main" id="{A287B75D-D53C-2146-AD9D-BF948A64C38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04800" y="932082"/>
            <a:ext cx="11582400" cy="4993839"/>
          </a:xfrm>
          <a:prstGeom prst="rect">
            <a:avLst/>
          </a:prstGeom>
        </p:spPr>
      </p:pic>
    </p:spTree>
    <p:extLst>
      <p:ext uri="{BB962C8B-B14F-4D97-AF65-F5344CB8AC3E}">
        <p14:creationId xmlns:p14="http://schemas.microsoft.com/office/powerpoint/2010/main" val="78285325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9A15F6B-5F11-8D4B-8B6E-4910861F8603}"/>
              </a:ext>
            </a:extLst>
          </p:cNvPr>
          <p:cNvSpPr>
            <a:spLocks noGrp="1"/>
          </p:cNvSpPr>
          <p:nvPr>
            <p:ph type="sldNum" sz="quarter" idx="12"/>
          </p:nvPr>
        </p:nvSpPr>
        <p:spPr/>
        <p:txBody>
          <a:bodyPr/>
          <a:lstStyle/>
          <a:p>
            <a:fld id="{BA3B278C-9CA1-1A43-8906-514CE76E7526}" type="slidenum">
              <a:rPr lang="en-US" smtClean="0"/>
              <a:t>69</a:t>
            </a:fld>
            <a:endParaRPr lang="en-US"/>
          </a:p>
        </p:txBody>
      </p:sp>
      <p:sp>
        <p:nvSpPr>
          <p:cNvPr id="6" name="TextBox 5">
            <a:extLst>
              <a:ext uri="{FF2B5EF4-FFF2-40B4-BE49-F238E27FC236}">
                <a16:creationId xmlns:a16="http://schemas.microsoft.com/office/drawing/2014/main" id="{ED69CFBF-90CF-B14D-9F74-166EEA57507D}"/>
              </a:ext>
            </a:extLst>
          </p:cNvPr>
          <p:cNvSpPr txBox="1"/>
          <p:nvPr/>
        </p:nvSpPr>
        <p:spPr>
          <a:xfrm>
            <a:off x="304800" y="1"/>
            <a:ext cx="11582400" cy="707886"/>
          </a:xfrm>
          <a:prstGeom prst="rect">
            <a:avLst/>
          </a:prstGeom>
          <a:noFill/>
        </p:spPr>
        <p:txBody>
          <a:bodyPr wrap="square" rtlCol="0">
            <a:spAutoFit/>
          </a:bodyPr>
          <a:lstStyle/>
          <a:p>
            <a:pPr algn="ctr"/>
            <a:r>
              <a:rPr lang="en-US" sz="4000" dirty="0"/>
              <a:t>Argument instantiation — machine reading</a:t>
            </a:r>
          </a:p>
        </p:txBody>
      </p:sp>
      <p:pic>
        <p:nvPicPr>
          <p:cNvPr id="7" name="Picture 6" descr="A picture containing text&#10;&#10;Description automatically generated">
            <a:extLst>
              <a:ext uri="{FF2B5EF4-FFF2-40B4-BE49-F238E27FC236}">
                <a16:creationId xmlns:a16="http://schemas.microsoft.com/office/drawing/2014/main" id="{B2D3463B-3EFE-2642-A611-624490513C57}"/>
              </a:ext>
            </a:extLst>
          </p:cNvPr>
          <p:cNvPicPr>
            <a:picLocks noChangeAspect="1"/>
          </p:cNvPicPr>
          <p:nvPr/>
        </p:nvPicPr>
        <p:blipFill>
          <a:blip r:embed="rId2"/>
          <a:stretch>
            <a:fillRect/>
          </a:stretch>
        </p:blipFill>
        <p:spPr>
          <a:xfrm>
            <a:off x="304800" y="751350"/>
            <a:ext cx="11582400" cy="5355303"/>
          </a:xfrm>
          <a:prstGeom prst="rect">
            <a:avLst/>
          </a:prstGeom>
        </p:spPr>
      </p:pic>
    </p:spTree>
    <p:extLst>
      <p:ext uri="{BB962C8B-B14F-4D97-AF65-F5344CB8AC3E}">
        <p14:creationId xmlns:p14="http://schemas.microsoft.com/office/powerpoint/2010/main" val="19835125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E7982-DED6-4547-8F17-475F81E4388E}"/>
              </a:ext>
            </a:extLst>
          </p:cNvPr>
          <p:cNvSpPr>
            <a:spLocks noGrp="1"/>
          </p:cNvSpPr>
          <p:nvPr>
            <p:ph type="title"/>
          </p:nvPr>
        </p:nvSpPr>
        <p:spPr/>
        <p:txBody>
          <a:bodyPr/>
          <a:lstStyle/>
          <a:p>
            <a:r>
              <a:rPr lang="en-US" dirty="0"/>
              <a:t>What if there are no previous cases?</a:t>
            </a:r>
          </a:p>
        </p:txBody>
      </p:sp>
      <p:sp>
        <p:nvSpPr>
          <p:cNvPr id="3" name="Content Placeholder 2">
            <a:extLst>
              <a:ext uri="{FF2B5EF4-FFF2-40B4-BE49-F238E27FC236}">
                <a16:creationId xmlns:a16="http://schemas.microsoft.com/office/drawing/2014/main" id="{E2A2E6B3-B9A9-054E-A9C5-1985BF08DCC4}"/>
              </a:ext>
            </a:extLst>
          </p:cNvPr>
          <p:cNvSpPr>
            <a:spLocks noGrp="1"/>
          </p:cNvSpPr>
          <p:nvPr>
            <p:ph idx="1"/>
          </p:nvPr>
        </p:nvSpPr>
        <p:spPr>
          <a:xfrm>
            <a:off x="838200" y="1825625"/>
            <a:ext cx="11006138" cy="4351338"/>
          </a:xfrm>
        </p:spPr>
        <p:txBody>
          <a:bodyPr>
            <a:normAutofit fontScale="92500" lnSpcReduction="10000"/>
          </a:bodyPr>
          <a:lstStyle/>
          <a:p>
            <a:r>
              <a:rPr lang="en-US" dirty="0">
                <a:solidFill>
                  <a:srgbClr val="FF0000"/>
                </a:solidFill>
              </a:rPr>
              <a:t>If you think about semantics, this is the cool part!</a:t>
            </a:r>
          </a:p>
          <a:p>
            <a:endParaRPr lang="en-US" dirty="0">
              <a:solidFill>
                <a:srgbClr val="FF0000"/>
              </a:solidFill>
            </a:endParaRPr>
          </a:p>
          <a:p>
            <a:r>
              <a:rPr lang="en-US" dirty="0"/>
              <a:t>For some domains, such as US Federal Tax Law, the number of publicly-decided consequential cases each year may be limited</a:t>
            </a:r>
          </a:p>
          <a:p>
            <a:endParaRPr lang="en-US" dirty="0"/>
          </a:p>
          <a:p>
            <a:r>
              <a:rPr lang="en-US" dirty="0"/>
              <a:t>E.g., large multinational corporations may not often settle in public</a:t>
            </a:r>
          </a:p>
          <a:p>
            <a:endParaRPr lang="en-US" dirty="0"/>
          </a:p>
          <a:p>
            <a:r>
              <a:rPr lang="en-US" dirty="0"/>
              <a:t>But policies may change as a result of consequential cases (</a:t>
            </a:r>
            <a:r>
              <a:rPr lang="en-US" dirty="0">
                <a:solidFill>
                  <a:srgbClr val="FF0000"/>
                </a:solidFill>
              </a:rPr>
              <a:t>closing loopholes</a:t>
            </a:r>
            <a:r>
              <a:rPr lang="en-US" dirty="0"/>
              <a:t>)</a:t>
            </a:r>
          </a:p>
          <a:p>
            <a:endParaRPr lang="en-US" dirty="0"/>
          </a:p>
          <a:p>
            <a:r>
              <a:rPr lang="en-US" dirty="0"/>
              <a:t>So: </a:t>
            </a:r>
            <a:r>
              <a:rPr lang="en-US" dirty="0">
                <a:solidFill>
                  <a:srgbClr val="FF0000"/>
                </a:solidFill>
              </a:rPr>
              <a:t>no large collection of static policy + previous decided cases to memorize!</a:t>
            </a:r>
          </a:p>
        </p:txBody>
      </p:sp>
      <p:pic>
        <p:nvPicPr>
          <p:cNvPr id="4" name="Picture 3">
            <a:extLst>
              <a:ext uri="{FF2B5EF4-FFF2-40B4-BE49-F238E27FC236}">
                <a16:creationId xmlns:a16="http://schemas.microsoft.com/office/drawing/2014/main" id="{0B31DB57-462C-194D-830E-44F10B852B73}"/>
              </a:ext>
            </a:extLst>
          </p:cNvPr>
          <p:cNvPicPr>
            <a:picLocks noChangeAspect="1"/>
          </p:cNvPicPr>
          <p:nvPr/>
        </p:nvPicPr>
        <p:blipFill>
          <a:blip r:embed="rId2"/>
          <a:stretch>
            <a:fillRect/>
          </a:stretch>
        </p:blipFill>
        <p:spPr>
          <a:xfrm>
            <a:off x="9401174" y="1482724"/>
            <a:ext cx="1952626" cy="1171575"/>
          </a:xfrm>
          <a:prstGeom prst="rect">
            <a:avLst/>
          </a:prstGeom>
        </p:spPr>
      </p:pic>
    </p:spTree>
    <p:extLst>
      <p:ext uri="{BB962C8B-B14F-4D97-AF65-F5344CB8AC3E}">
        <p14:creationId xmlns:p14="http://schemas.microsoft.com/office/powerpoint/2010/main" val="899143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9A15F6B-5F11-8D4B-8B6E-4910861F8603}"/>
              </a:ext>
            </a:extLst>
          </p:cNvPr>
          <p:cNvSpPr>
            <a:spLocks noGrp="1"/>
          </p:cNvSpPr>
          <p:nvPr>
            <p:ph type="sldNum" sz="quarter" idx="12"/>
          </p:nvPr>
        </p:nvSpPr>
        <p:spPr/>
        <p:txBody>
          <a:bodyPr/>
          <a:lstStyle/>
          <a:p>
            <a:fld id="{BA3B278C-9CA1-1A43-8906-514CE76E7526}" type="slidenum">
              <a:rPr lang="en-US" smtClean="0"/>
              <a:t>70</a:t>
            </a:fld>
            <a:endParaRPr lang="en-US"/>
          </a:p>
        </p:txBody>
      </p:sp>
      <p:sp>
        <p:nvSpPr>
          <p:cNvPr id="6" name="TextBox 5">
            <a:extLst>
              <a:ext uri="{FF2B5EF4-FFF2-40B4-BE49-F238E27FC236}">
                <a16:creationId xmlns:a16="http://schemas.microsoft.com/office/drawing/2014/main" id="{ED69CFBF-90CF-B14D-9F74-166EEA57507D}"/>
              </a:ext>
            </a:extLst>
          </p:cNvPr>
          <p:cNvSpPr txBox="1"/>
          <p:nvPr/>
        </p:nvSpPr>
        <p:spPr>
          <a:xfrm>
            <a:off x="304800" y="1"/>
            <a:ext cx="11582400" cy="707886"/>
          </a:xfrm>
          <a:prstGeom prst="rect">
            <a:avLst/>
          </a:prstGeom>
          <a:noFill/>
        </p:spPr>
        <p:txBody>
          <a:bodyPr wrap="square" rtlCol="0">
            <a:spAutoFit/>
          </a:bodyPr>
          <a:lstStyle/>
          <a:p>
            <a:pPr algn="ctr"/>
            <a:r>
              <a:rPr lang="en-US" sz="4000" dirty="0"/>
              <a:t>Argument instantiation — machine reading</a:t>
            </a:r>
          </a:p>
        </p:txBody>
      </p:sp>
      <p:pic>
        <p:nvPicPr>
          <p:cNvPr id="5" name="Picture 4" descr="Text&#10;&#10;Description automatically generated with medium confidence">
            <a:extLst>
              <a:ext uri="{FF2B5EF4-FFF2-40B4-BE49-F238E27FC236}">
                <a16:creationId xmlns:a16="http://schemas.microsoft.com/office/drawing/2014/main" id="{BC0445CB-F077-924C-A00A-A3BD4F5BB24E}"/>
              </a:ext>
            </a:extLst>
          </p:cNvPr>
          <p:cNvPicPr>
            <a:picLocks noChangeAspect="1"/>
          </p:cNvPicPr>
          <p:nvPr/>
        </p:nvPicPr>
        <p:blipFill>
          <a:blip r:embed="rId2"/>
          <a:stretch>
            <a:fillRect/>
          </a:stretch>
        </p:blipFill>
        <p:spPr>
          <a:xfrm>
            <a:off x="304800" y="751350"/>
            <a:ext cx="11582400" cy="5355303"/>
          </a:xfrm>
          <a:prstGeom prst="rect">
            <a:avLst/>
          </a:prstGeom>
        </p:spPr>
      </p:pic>
    </p:spTree>
    <p:extLst>
      <p:ext uri="{BB962C8B-B14F-4D97-AF65-F5344CB8AC3E}">
        <p14:creationId xmlns:p14="http://schemas.microsoft.com/office/powerpoint/2010/main" val="63779987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9A15F6B-5F11-8D4B-8B6E-4910861F8603}"/>
              </a:ext>
            </a:extLst>
          </p:cNvPr>
          <p:cNvSpPr>
            <a:spLocks noGrp="1"/>
          </p:cNvSpPr>
          <p:nvPr>
            <p:ph type="sldNum" sz="quarter" idx="12"/>
          </p:nvPr>
        </p:nvSpPr>
        <p:spPr/>
        <p:txBody>
          <a:bodyPr/>
          <a:lstStyle/>
          <a:p>
            <a:fld id="{BA3B278C-9CA1-1A43-8906-514CE76E7526}" type="slidenum">
              <a:rPr lang="en-US" smtClean="0"/>
              <a:t>71</a:t>
            </a:fld>
            <a:endParaRPr lang="en-US"/>
          </a:p>
        </p:txBody>
      </p:sp>
      <p:sp>
        <p:nvSpPr>
          <p:cNvPr id="6" name="TextBox 5">
            <a:extLst>
              <a:ext uri="{FF2B5EF4-FFF2-40B4-BE49-F238E27FC236}">
                <a16:creationId xmlns:a16="http://schemas.microsoft.com/office/drawing/2014/main" id="{ED69CFBF-90CF-B14D-9F74-166EEA57507D}"/>
              </a:ext>
            </a:extLst>
          </p:cNvPr>
          <p:cNvSpPr txBox="1"/>
          <p:nvPr/>
        </p:nvSpPr>
        <p:spPr>
          <a:xfrm>
            <a:off x="304800" y="1"/>
            <a:ext cx="11582400" cy="707886"/>
          </a:xfrm>
          <a:prstGeom prst="rect">
            <a:avLst/>
          </a:prstGeom>
          <a:noFill/>
        </p:spPr>
        <p:txBody>
          <a:bodyPr wrap="square" rtlCol="0">
            <a:spAutoFit/>
          </a:bodyPr>
          <a:lstStyle/>
          <a:p>
            <a:pPr algn="ctr"/>
            <a:r>
              <a:rPr lang="en-US" sz="4000" dirty="0"/>
              <a:t>Argument instantiation — machine reading</a:t>
            </a:r>
          </a:p>
        </p:txBody>
      </p:sp>
      <p:pic>
        <p:nvPicPr>
          <p:cNvPr id="4" name="Picture 3" descr="Text&#10;&#10;Description automatically generated">
            <a:extLst>
              <a:ext uri="{FF2B5EF4-FFF2-40B4-BE49-F238E27FC236}">
                <a16:creationId xmlns:a16="http://schemas.microsoft.com/office/drawing/2014/main" id="{7A060B53-DD9B-2A43-8A75-8A3C10BD405E}"/>
              </a:ext>
            </a:extLst>
          </p:cNvPr>
          <p:cNvPicPr>
            <a:picLocks noChangeAspect="1"/>
          </p:cNvPicPr>
          <p:nvPr/>
        </p:nvPicPr>
        <p:blipFill>
          <a:blip r:embed="rId2"/>
          <a:stretch>
            <a:fillRect/>
          </a:stretch>
        </p:blipFill>
        <p:spPr>
          <a:xfrm>
            <a:off x="304800" y="751350"/>
            <a:ext cx="11582400" cy="5355303"/>
          </a:xfrm>
          <a:prstGeom prst="rect">
            <a:avLst/>
          </a:prstGeom>
        </p:spPr>
      </p:pic>
    </p:spTree>
    <p:extLst>
      <p:ext uri="{BB962C8B-B14F-4D97-AF65-F5344CB8AC3E}">
        <p14:creationId xmlns:p14="http://schemas.microsoft.com/office/powerpoint/2010/main" val="234581566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9A15F6B-5F11-8D4B-8B6E-4910861F8603}"/>
              </a:ext>
            </a:extLst>
          </p:cNvPr>
          <p:cNvSpPr>
            <a:spLocks noGrp="1"/>
          </p:cNvSpPr>
          <p:nvPr>
            <p:ph type="sldNum" sz="quarter" idx="12"/>
          </p:nvPr>
        </p:nvSpPr>
        <p:spPr/>
        <p:txBody>
          <a:bodyPr/>
          <a:lstStyle/>
          <a:p>
            <a:fld id="{BA3B278C-9CA1-1A43-8906-514CE76E7526}" type="slidenum">
              <a:rPr lang="en-US" smtClean="0"/>
              <a:t>72</a:t>
            </a:fld>
            <a:endParaRPr lang="en-US"/>
          </a:p>
        </p:txBody>
      </p:sp>
      <p:sp>
        <p:nvSpPr>
          <p:cNvPr id="6" name="TextBox 5">
            <a:extLst>
              <a:ext uri="{FF2B5EF4-FFF2-40B4-BE49-F238E27FC236}">
                <a16:creationId xmlns:a16="http://schemas.microsoft.com/office/drawing/2014/main" id="{ED69CFBF-90CF-B14D-9F74-166EEA57507D}"/>
              </a:ext>
            </a:extLst>
          </p:cNvPr>
          <p:cNvSpPr txBox="1"/>
          <p:nvPr/>
        </p:nvSpPr>
        <p:spPr>
          <a:xfrm>
            <a:off x="304800" y="1"/>
            <a:ext cx="11582400" cy="707886"/>
          </a:xfrm>
          <a:prstGeom prst="rect">
            <a:avLst/>
          </a:prstGeom>
          <a:noFill/>
        </p:spPr>
        <p:txBody>
          <a:bodyPr wrap="square" rtlCol="0">
            <a:spAutoFit/>
          </a:bodyPr>
          <a:lstStyle/>
          <a:p>
            <a:pPr algn="ctr"/>
            <a:r>
              <a:rPr lang="en-US" sz="4000" dirty="0"/>
              <a:t>Argument instantiation — machine reading</a:t>
            </a:r>
          </a:p>
        </p:txBody>
      </p:sp>
      <p:pic>
        <p:nvPicPr>
          <p:cNvPr id="10" name="Picture 9" descr="Diagram&#10;&#10;Description automatically generated with low confidence">
            <a:extLst>
              <a:ext uri="{FF2B5EF4-FFF2-40B4-BE49-F238E27FC236}">
                <a16:creationId xmlns:a16="http://schemas.microsoft.com/office/drawing/2014/main" id="{EE587DAF-6FA9-A848-9664-9A07A51FE7E8}"/>
              </a:ext>
            </a:extLst>
          </p:cNvPr>
          <p:cNvPicPr>
            <a:picLocks noChangeAspect="1"/>
          </p:cNvPicPr>
          <p:nvPr/>
        </p:nvPicPr>
        <p:blipFill>
          <a:blip r:embed="rId2"/>
          <a:stretch>
            <a:fillRect/>
          </a:stretch>
        </p:blipFill>
        <p:spPr>
          <a:xfrm>
            <a:off x="304800" y="751350"/>
            <a:ext cx="11582400" cy="5355303"/>
          </a:xfrm>
          <a:prstGeom prst="rect">
            <a:avLst/>
          </a:prstGeom>
        </p:spPr>
      </p:pic>
    </p:spTree>
    <p:extLst>
      <p:ext uri="{BB962C8B-B14F-4D97-AF65-F5344CB8AC3E}">
        <p14:creationId xmlns:p14="http://schemas.microsoft.com/office/powerpoint/2010/main" val="8032366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9A15F6B-5F11-8D4B-8B6E-4910861F8603}"/>
              </a:ext>
            </a:extLst>
          </p:cNvPr>
          <p:cNvSpPr>
            <a:spLocks noGrp="1"/>
          </p:cNvSpPr>
          <p:nvPr>
            <p:ph type="sldNum" sz="quarter" idx="12"/>
          </p:nvPr>
        </p:nvSpPr>
        <p:spPr/>
        <p:txBody>
          <a:bodyPr/>
          <a:lstStyle/>
          <a:p>
            <a:fld id="{BA3B278C-9CA1-1A43-8906-514CE76E7526}" type="slidenum">
              <a:rPr lang="en-US" smtClean="0"/>
              <a:t>73</a:t>
            </a:fld>
            <a:endParaRPr lang="en-US"/>
          </a:p>
        </p:txBody>
      </p:sp>
      <p:sp>
        <p:nvSpPr>
          <p:cNvPr id="6" name="TextBox 5">
            <a:extLst>
              <a:ext uri="{FF2B5EF4-FFF2-40B4-BE49-F238E27FC236}">
                <a16:creationId xmlns:a16="http://schemas.microsoft.com/office/drawing/2014/main" id="{ED69CFBF-90CF-B14D-9F74-166EEA57507D}"/>
              </a:ext>
            </a:extLst>
          </p:cNvPr>
          <p:cNvSpPr txBox="1"/>
          <p:nvPr/>
        </p:nvSpPr>
        <p:spPr>
          <a:xfrm>
            <a:off x="304800" y="1"/>
            <a:ext cx="11582400" cy="707886"/>
          </a:xfrm>
          <a:prstGeom prst="rect">
            <a:avLst/>
          </a:prstGeom>
          <a:noFill/>
        </p:spPr>
        <p:txBody>
          <a:bodyPr wrap="square" rtlCol="0">
            <a:spAutoFit/>
          </a:bodyPr>
          <a:lstStyle/>
          <a:p>
            <a:pPr algn="ctr"/>
            <a:r>
              <a:rPr lang="en-US" sz="4000" dirty="0"/>
              <a:t>Argument instantiation — machine reading</a:t>
            </a:r>
          </a:p>
        </p:txBody>
      </p:sp>
      <p:pic>
        <p:nvPicPr>
          <p:cNvPr id="4" name="Picture 3" descr="Graphical user interface, text, application, chat or text message&#10;&#10;Description automatically generated">
            <a:extLst>
              <a:ext uri="{FF2B5EF4-FFF2-40B4-BE49-F238E27FC236}">
                <a16:creationId xmlns:a16="http://schemas.microsoft.com/office/drawing/2014/main" id="{477EE893-AAC3-8944-9FEB-CC850CBD5C20}"/>
              </a:ext>
            </a:extLst>
          </p:cNvPr>
          <p:cNvPicPr>
            <a:picLocks noChangeAspect="1"/>
          </p:cNvPicPr>
          <p:nvPr/>
        </p:nvPicPr>
        <p:blipFill>
          <a:blip r:embed="rId2"/>
          <a:stretch>
            <a:fillRect/>
          </a:stretch>
        </p:blipFill>
        <p:spPr>
          <a:xfrm>
            <a:off x="304800" y="751350"/>
            <a:ext cx="11582400" cy="5355303"/>
          </a:xfrm>
          <a:prstGeom prst="rect">
            <a:avLst/>
          </a:prstGeom>
        </p:spPr>
      </p:pic>
    </p:spTree>
    <p:extLst>
      <p:ext uri="{BB962C8B-B14F-4D97-AF65-F5344CB8AC3E}">
        <p14:creationId xmlns:p14="http://schemas.microsoft.com/office/powerpoint/2010/main" val="35613499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9A15F6B-5F11-8D4B-8B6E-4910861F8603}"/>
              </a:ext>
            </a:extLst>
          </p:cNvPr>
          <p:cNvSpPr>
            <a:spLocks noGrp="1"/>
          </p:cNvSpPr>
          <p:nvPr>
            <p:ph type="sldNum" sz="quarter" idx="12"/>
          </p:nvPr>
        </p:nvSpPr>
        <p:spPr/>
        <p:txBody>
          <a:bodyPr/>
          <a:lstStyle/>
          <a:p>
            <a:fld id="{BA3B278C-9CA1-1A43-8906-514CE76E7526}" type="slidenum">
              <a:rPr lang="en-US" smtClean="0"/>
              <a:t>74</a:t>
            </a:fld>
            <a:endParaRPr lang="en-US"/>
          </a:p>
        </p:txBody>
      </p:sp>
      <p:sp>
        <p:nvSpPr>
          <p:cNvPr id="6" name="TextBox 5">
            <a:extLst>
              <a:ext uri="{FF2B5EF4-FFF2-40B4-BE49-F238E27FC236}">
                <a16:creationId xmlns:a16="http://schemas.microsoft.com/office/drawing/2014/main" id="{ED69CFBF-90CF-B14D-9F74-166EEA57507D}"/>
              </a:ext>
            </a:extLst>
          </p:cNvPr>
          <p:cNvSpPr txBox="1"/>
          <p:nvPr/>
        </p:nvSpPr>
        <p:spPr>
          <a:xfrm>
            <a:off x="304800" y="1"/>
            <a:ext cx="11582400" cy="707886"/>
          </a:xfrm>
          <a:prstGeom prst="rect">
            <a:avLst/>
          </a:prstGeom>
          <a:noFill/>
        </p:spPr>
        <p:txBody>
          <a:bodyPr wrap="square" rtlCol="0">
            <a:spAutoFit/>
          </a:bodyPr>
          <a:lstStyle/>
          <a:p>
            <a:pPr algn="ctr"/>
            <a:r>
              <a:rPr lang="en-US" sz="4000" dirty="0"/>
              <a:t>Argument instantiation — machine reading</a:t>
            </a:r>
          </a:p>
        </p:txBody>
      </p:sp>
      <p:pic>
        <p:nvPicPr>
          <p:cNvPr id="5" name="Picture 4" descr="Diagram&#10;&#10;Description automatically generated">
            <a:extLst>
              <a:ext uri="{FF2B5EF4-FFF2-40B4-BE49-F238E27FC236}">
                <a16:creationId xmlns:a16="http://schemas.microsoft.com/office/drawing/2014/main" id="{26EC96D8-0D31-1043-AD68-D39CBD5D9E2F}"/>
              </a:ext>
            </a:extLst>
          </p:cNvPr>
          <p:cNvPicPr>
            <a:picLocks noChangeAspect="1"/>
          </p:cNvPicPr>
          <p:nvPr/>
        </p:nvPicPr>
        <p:blipFill>
          <a:blip r:embed="rId2"/>
          <a:stretch>
            <a:fillRect/>
          </a:stretch>
        </p:blipFill>
        <p:spPr>
          <a:xfrm>
            <a:off x="304800" y="751350"/>
            <a:ext cx="11582400" cy="5355303"/>
          </a:xfrm>
          <a:prstGeom prst="rect">
            <a:avLst/>
          </a:prstGeom>
        </p:spPr>
      </p:pic>
    </p:spTree>
    <p:extLst>
      <p:ext uri="{BB962C8B-B14F-4D97-AF65-F5344CB8AC3E}">
        <p14:creationId xmlns:p14="http://schemas.microsoft.com/office/powerpoint/2010/main" val="105709938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F70CADB-C39E-A240-84FE-EC56ADC2BBC9}"/>
              </a:ext>
            </a:extLst>
          </p:cNvPr>
          <p:cNvSpPr>
            <a:spLocks noGrp="1"/>
          </p:cNvSpPr>
          <p:nvPr>
            <p:ph type="sldNum" sz="quarter" idx="12"/>
          </p:nvPr>
        </p:nvSpPr>
        <p:spPr/>
        <p:txBody>
          <a:bodyPr/>
          <a:lstStyle/>
          <a:p>
            <a:fld id="{BA3B278C-9CA1-1A43-8906-514CE76E7526}" type="slidenum">
              <a:rPr lang="en-US" smtClean="0"/>
              <a:t>75</a:t>
            </a:fld>
            <a:endParaRPr lang="en-US"/>
          </a:p>
        </p:txBody>
      </p:sp>
      <p:sp>
        <p:nvSpPr>
          <p:cNvPr id="6" name="TextBox 5">
            <a:extLst>
              <a:ext uri="{FF2B5EF4-FFF2-40B4-BE49-F238E27FC236}">
                <a16:creationId xmlns:a16="http://schemas.microsoft.com/office/drawing/2014/main" id="{2FC3DC52-67A3-2447-8AB1-2673C6F87D61}"/>
              </a:ext>
            </a:extLst>
          </p:cNvPr>
          <p:cNvSpPr txBox="1"/>
          <p:nvPr/>
        </p:nvSpPr>
        <p:spPr>
          <a:xfrm>
            <a:off x="304800" y="1"/>
            <a:ext cx="11582400" cy="707886"/>
          </a:xfrm>
          <a:prstGeom prst="rect">
            <a:avLst/>
          </a:prstGeom>
          <a:noFill/>
        </p:spPr>
        <p:txBody>
          <a:bodyPr wrap="square" rtlCol="0">
            <a:spAutoFit/>
          </a:bodyPr>
          <a:lstStyle/>
          <a:p>
            <a:pPr algn="ctr"/>
            <a:r>
              <a:rPr lang="en-US" sz="4000" dirty="0"/>
              <a:t>To train Neural Modules: data augmentation</a:t>
            </a:r>
          </a:p>
        </p:txBody>
      </p:sp>
      <p:grpSp>
        <p:nvGrpSpPr>
          <p:cNvPr id="3" name="Group 2">
            <a:extLst>
              <a:ext uri="{FF2B5EF4-FFF2-40B4-BE49-F238E27FC236}">
                <a16:creationId xmlns:a16="http://schemas.microsoft.com/office/drawing/2014/main" id="{E1F681E4-DF5F-714C-BABD-34DEEC9EA7EF}"/>
              </a:ext>
            </a:extLst>
          </p:cNvPr>
          <p:cNvGrpSpPr/>
          <p:nvPr/>
        </p:nvGrpSpPr>
        <p:grpSpPr>
          <a:xfrm>
            <a:off x="2122601" y="765386"/>
            <a:ext cx="9909957" cy="5773526"/>
            <a:chOff x="2359003" y="765386"/>
            <a:chExt cx="9909957" cy="5773526"/>
          </a:xfrm>
        </p:grpSpPr>
        <p:pic>
          <p:nvPicPr>
            <p:cNvPr id="4" name="Picture 3" descr="Timeline&#10;&#10;Description automatically generated">
              <a:extLst>
                <a:ext uri="{FF2B5EF4-FFF2-40B4-BE49-F238E27FC236}">
                  <a16:creationId xmlns:a16="http://schemas.microsoft.com/office/drawing/2014/main" id="{14E228D8-8F70-5641-A238-9456F25958A8}"/>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724769" y="765386"/>
              <a:ext cx="9544191" cy="5394184"/>
            </a:xfrm>
            <a:prstGeom prst="rect">
              <a:avLst/>
            </a:prstGeom>
          </p:spPr>
        </p:pic>
        <p:sp>
          <p:nvSpPr>
            <p:cNvPr id="5" name="Rectangle 4">
              <a:extLst>
                <a:ext uri="{FF2B5EF4-FFF2-40B4-BE49-F238E27FC236}">
                  <a16:creationId xmlns:a16="http://schemas.microsoft.com/office/drawing/2014/main" id="{950F9795-D67C-E348-8F98-472D09151514}"/>
                </a:ext>
              </a:extLst>
            </p:cNvPr>
            <p:cNvSpPr/>
            <p:nvPr/>
          </p:nvSpPr>
          <p:spPr>
            <a:xfrm>
              <a:off x="2359003" y="3467479"/>
              <a:ext cx="3427435" cy="30714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
        <p:nvSpPr>
          <p:cNvPr id="7" name="TextBox 6">
            <a:extLst>
              <a:ext uri="{FF2B5EF4-FFF2-40B4-BE49-F238E27FC236}">
                <a16:creationId xmlns:a16="http://schemas.microsoft.com/office/drawing/2014/main" id="{A42ED19B-11E8-7E46-8127-1690E7F9C8C4}"/>
              </a:ext>
            </a:extLst>
          </p:cNvPr>
          <p:cNvSpPr txBox="1"/>
          <p:nvPr/>
        </p:nvSpPr>
        <p:spPr>
          <a:xfrm>
            <a:off x="159441" y="3604753"/>
            <a:ext cx="5198371" cy="3226524"/>
          </a:xfrm>
          <a:prstGeom prst="rect">
            <a:avLst/>
          </a:prstGeom>
          <a:noFill/>
        </p:spPr>
        <p:txBody>
          <a:bodyPr wrap="square" rtlCol="0">
            <a:spAutoFit/>
          </a:bodyPr>
          <a:lstStyle/>
          <a:p>
            <a:pPr marL="342900" indent="-342900">
              <a:spcBef>
                <a:spcPts val="667"/>
              </a:spcBef>
              <a:buFont typeface="Arial" panose="020B0604020202020204" pitchFamily="34" charset="0"/>
              <a:buChar char="•"/>
            </a:pPr>
            <a:r>
              <a:rPr lang="en-US" sz="2400" dirty="0"/>
              <a:t>Sample (case, statute) pairs from SARA, excluding text examples</a:t>
            </a:r>
          </a:p>
          <a:p>
            <a:pPr marL="342900" indent="-342900">
              <a:spcBef>
                <a:spcPts val="667"/>
              </a:spcBef>
              <a:buFont typeface="Arial" panose="020B0604020202020204" pitchFamily="34" charset="0"/>
              <a:buChar char="•"/>
            </a:pPr>
            <a:r>
              <a:rPr lang="en-US" sz="2400" dirty="0"/>
              <a:t>Synthesize queries (For this case: does Alice owe tax? Does Bob owe tax? Does Charley owe tax…)</a:t>
            </a:r>
          </a:p>
          <a:p>
            <a:pPr marL="342900" indent="-342900">
              <a:spcBef>
                <a:spcPts val="667"/>
              </a:spcBef>
              <a:buFont typeface="Arial" panose="020B0604020202020204" pitchFamily="34" charset="0"/>
              <a:buChar char="•"/>
            </a:pPr>
            <a:r>
              <a:rPr lang="en-US" sz="2400" dirty="0"/>
              <a:t>Prolog solver allows us to derive provides ground truth that argument aligner is trained to match </a:t>
            </a:r>
          </a:p>
        </p:txBody>
      </p:sp>
    </p:spTree>
    <p:extLst>
      <p:ext uri="{BB962C8B-B14F-4D97-AF65-F5344CB8AC3E}">
        <p14:creationId xmlns:p14="http://schemas.microsoft.com/office/powerpoint/2010/main" val="2704445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12645-54A8-BB4B-85A9-3FE7DE8942E0}"/>
              </a:ext>
            </a:extLst>
          </p:cNvPr>
          <p:cNvSpPr>
            <a:spLocks noGrp="1"/>
          </p:cNvSpPr>
          <p:nvPr>
            <p:ph type="title"/>
          </p:nvPr>
        </p:nvSpPr>
        <p:spPr/>
        <p:txBody>
          <a:bodyPr/>
          <a:lstStyle/>
          <a:p>
            <a:r>
              <a:rPr lang="en-US" dirty="0"/>
              <a:t>Argument Instantiation Results</a:t>
            </a:r>
          </a:p>
        </p:txBody>
      </p:sp>
      <p:sp>
        <p:nvSpPr>
          <p:cNvPr id="3" name="Content Placeholder 2">
            <a:extLst>
              <a:ext uri="{FF2B5EF4-FFF2-40B4-BE49-F238E27FC236}">
                <a16:creationId xmlns:a16="http://schemas.microsoft.com/office/drawing/2014/main" id="{EED3B32A-B19F-FA48-A8A3-D7D9FD9B2F1B}"/>
              </a:ext>
            </a:extLst>
          </p:cNvPr>
          <p:cNvSpPr>
            <a:spLocks noGrp="1"/>
          </p:cNvSpPr>
          <p:nvPr>
            <p:ph idx="1"/>
          </p:nvPr>
        </p:nvSpPr>
        <p:spPr/>
        <p:txBody>
          <a:bodyPr/>
          <a:lstStyle/>
          <a:p>
            <a:r>
              <a:rPr lang="en-US" dirty="0"/>
              <a:t>Better than chance performance, data augmentation helps</a:t>
            </a:r>
          </a:p>
          <a:p>
            <a:endParaRPr lang="en-US" dirty="0"/>
          </a:p>
          <a:p>
            <a:r>
              <a:rPr lang="en-US" dirty="0"/>
              <a:t>But a lot left to go</a:t>
            </a:r>
          </a:p>
          <a:p>
            <a:endParaRPr lang="en-US" dirty="0"/>
          </a:p>
        </p:txBody>
      </p:sp>
      <p:pic>
        <p:nvPicPr>
          <p:cNvPr id="4" name="Picture 3">
            <a:extLst>
              <a:ext uri="{FF2B5EF4-FFF2-40B4-BE49-F238E27FC236}">
                <a16:creationId xmlns:a16="http://schemas.microsoft.com/office/drawing/2014/main" id="{EF7B8B06-6702-C547-BE3B-063ECA228324}"/>
              </a:ext>
            </a:extLst>
          </p:cNvPr>
          <p:cNvPicPr>
            <a:picLocks noChangeAspect="1"/>
          </p:cNvPicPr>
          <p:nvPr/>
        </p:nvPicPr>
        <p:blipFill>
          <a:blip r:embed="rId2"/>
          <a:stretch>
            <a:fillRect/>
          </a:stretch>
        </p:blipFill>
        <p:spPr>
          <a:xfrm>
            <a:off x="698500" y="3513138"/>
            <a:ext cx="10655300" cy="2663825"/>
          </a:xfrm>
          <a:prstGeom prst="rect">
            <a:avLst/>
          </a:prstGeom>
        </p:spPr>
      </p:pic>
    </p:spTree>
    <p:extLst>
      <p:ext uri="{BB962C8B-B14F-4D97-AF65-F5344CB8AC3E}">
        <p14:creationId xmlns:p14="http://schemas.microsoft.com/office/powerpoint/2010/main" val="287786319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D7DB26-CFA2-D247-94B3-6CF00A499015}"/>
              </a:ext>
            </a:extLst>
          </p:cNvPr>
          <p:cNvSpPr>
            <a:spLocks noGrp="1"/>
          </p:cNvSpPr>
          <p:nvPr>
            <p:ph type="title"/>
          </p:nvPr>
        </p:nvSpPr>
        <p:spPr/>
        <p:txBody>
          <a:bodyPr/>
          <a:lstStyle/>
          <a:p>
            <a:r>
              <a:rPr lang="en-US" dirty="0"/>
              <a:t>Next steps on statutory reasoning</a:t>
            </a:r>
          </a:p>
        </p:txBody>
      </p:sp>
      <p:sp>
        <p:nvSpPr>
          <p:cNvPr id="3" name="Content Placeholder 2">
            <a:extLst>
              <a:ext uri="{FF2B5EF4-FFF2-40B4-BE49-F238E27FC236}">
                <a16:creationId xmlns:a16="http://schemas.microsoft.com/office/drawing/2014/main" id="{D9FB313B-74E3-EE4C-B3AE-6621EBB068B8}"/>
              </a:ext>
            </a:extLst>
          </p:cNvPr>
          <p:cNvSpPr>
            <a:spLocks noGrp="1"/>
          </p:cNvSpPr>
          <p:nvPr>
            <p:ph idx="1"/>
          </p:nvPr>
        </p:nvSpPr>
        <p:spPr/>
        <p:txBody>
          <a:bodyPr>
            <a:normAutofit/>
          </a:bodyPr>
          <a:lstStyle/>
          <a:p>
            <a:r>
              <a:rPr lang="en-US" dirty="0"/>
              <a:t>Dedicated solvers on subproblems, like numeric reasoning</a:t>
            </a:r>
          </a:p>
          <a:p>
            <a:endParaRPr lang="en-US" dirty="0"/>
          </a:p>
          <a:p>
            <a:r>
              <a:rPr lang="en-US" dirty="0"/>
              <a:t>Mapping statutes =&gt; reasoning modules through semantic parsing</a:t>
            </a:r>
          </a:p>
          <a:p>
            <a:endParaRPr lang="en-US" dirty="0"/>
          </a:p>
          <a:p>
            <a:r>
              <a:rPr lang="en-US" dirty="0"/>
              <a:t>Better Legal IE, improving our ability to perform argument alignment</a:t>
            </a:r>
          </a:p>
          <a:p>
            <a:endParaRPr lang="en-US" dirty="0"/>
          </a:p>
          <a:p>
            <a:r>
              <a:rPr lang="en-US" dirty="0"/>
              <a:t>Engaging with others interested in this challenge!</a:t>
            </a:r>
          </a:p>
        </p:txBody>
      </p:sp>
    </p:spTree>
    <p:extLst>
      <p:ext uri="{BB962C8B-B14F-4D97-AF65-F5344CB8AC3E}">
        <p14:creationId xmlns:p14="http://schemas.microsoft.com/office/powerpoint/2010/main" val="4164442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1E6FEF-83F9-B543-B834-07B05494DA93}"/>
              </a:ext>
            </a:extLst>
          </p:cNvPr>
          <p:cNvSpPr>
            <a:spLocks noGrp="1"/>
          </p:cNvSpPr>
          <p:nvPr>
            <p:ph type="title"/>
          </p:nvPr>
        </p:nvSpPr>
        <p:spPr>
          <a:xfrm>
            <a:off x="838200" y="150373"/>
            <a:ext cx="10515600" cy="1325563"/>
          </a:xfrm>
        </p:spPr>
        <p:txBody>
          <a:bodyPr/>
          <a:lstStyle/>
          <a:p>
            <a:r>
              <a:rPr lang="en-US" dirty="0"/>
              <a:t>Questions?</a:t>
            </a:r>
          </a:p>
        </p:txBody>
      </p:sp>
      <p:grpSp>
        <p:nvGrpSpPr>
          <p:cNvPr id="4" name="Group 3">
            <a:extLst>
              <a:ext uri="{FF2B5EF4-FFF2-40B4-BE49-F238E27FC236}">
                <a16:creationId xmlns:a16="http://schemas.microsoft.com/office/drawing/2014/main" id="{B63A01A5-E305-EF49-A808-0EEF03696543}"/>
              </a:ext>
            </a:extLst>
          </p:cNvPr>
          <p:cNvGrpSpPr/>
          <p:nvPr/>
        </p:nvGrpSpPr>
        <p:grpSpPr>
          <a:xfrm>
            <a:off x="260409" y="1612871"/>
            <a:ext cx="3011167" cy="3368932"/>
            <a:chOff x="219615" y="3423828"/>
            <a:chExt cx="3011167" cy="3368932"/>
          </a:xfrm>
        </p:grpSpPr>
        <p:pic>
          <p:nvPicPr>
            <p:cNvPr id="5" name="Picture 2" descr="Andrew Blair-Stanek Photo">
              <a:extLst>
                <a:ext uri="{FF2B5EF4-FFF2-40B4-BE49-F238E27FC236}">
                  <a16:creationId xmlns:a16="http://schemas.microsoft.com/office/drawing/2014/main" id="{472495DC-E100-E748-9543-E14915D96434}"/>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710685" y="3423828"/>
              <a:ext cx="2211180" cy="2888072"/>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12023F54-C8BA-3E4B-AED0-AE9E170B3457}"/>
                </a:ext>
              </a:extLst>
            </p:cNvPr>
            <p:cNvSpPr/>
            <p:nvPr/>
          </p:nvSpPr>
          <p:spPr>
            <a:xfrm>
              <a:off x="219615" y="6331095"/>
              <a:ext cx="3011167" cy="461665"/>
            </a:xfrm>
            <a:prstGeom prst="rect">
              <a:avLst/>
            </a:prstGeom>
          </p:spPr>
          <p:txBody>
            <a:bodyPr wrap="square">
              <a:spAutoFit/>
            </a:bodyPr>
            <a:lstStyle/>
            <a:p>
              <a:pPr algn="ctr"/>
              <a:r>
                <a:rPr lang="en-US" sz="2400" dirty="0">
                  <a:solidFill>
                    <a:srgbClr val="000000"/>
                  </a:solidFill>
                  <a:latin typeface="Helvetica" pitchFamily="2" charset="0"/>
                  <a:cs typeface="Calibri" panose="020F0502020204030204" pitchFamily="34" charset="0"/>
                </a:rPr>
                <a:t>Andrew Blair-Stanek</a:t>
              </a:r>
            </a:p>
          </p:txBody>
        </p:sp>
      </p:grpSp>
      <p:grpSp>
        <p:nvGrpSpPr>
          <p:cNvPr id="10" name="Group 9">
            <a:extLst>
              <a:ext uri="{FF2B5EF4-FFF2-40B4-BE49-F238E27FC236}">
                <a16:creationId xmlns:a16="http://schemas.microsoft.com/office/drawing/2014/main" id="{1854B69B-1C3D-D342-8313-250882D8EF79}"/>
              </a:ext>
            </a:extLst>
          </p:cNvPr>
          <p:cNvGrpSpPr/>
          <p:nvPr/>
        </p:nvGrpSpPr>
        <p:grpSpPr>
          <a:xfrm>
            <a:off x="8699186" y="1601989"/>
            <a:ext cx="2654614" cy="3360002"/>
            <a:chOff x="5308599" y="1821647"/>
            <a:chExt cx="2654614" cy="3360002"/>
          </a:xfrm>
        </p:grpSpPr>
        <p:pic>
          <p:nvPicPr>
            <p:cNvPr id="7" name="Picture 6">
              <a:extLst>
                <a:ext uri="{FF2B5EF4-FFF2-40B4-BE49-F238E27FC236}">
                  <a16:creationId xmlns:a16="http://schemas.microsoft.com/office/drawing/2014/main" id="{F88B444E-8951-384E-A59C-0F7CFE524C6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431995" y="1821647"/>
              <a:ext cx="2387361" cy="2881044"/>
            </a:xfrm>
            <a:prstGeom prst="rect">
              <a:avLst/>
            </a:prstGeom>
          </p:spPr>
        </p:pic>
        <p:sp>
          <p:nvSpPr>
            <p:cNvPr id="9" name="Rectangle 8">
              <a:extLst>
                <a:ext uri="{FF2B5EF4-FFF2-40B4-BE49-F238E27FC236}">
                  <a16:creationId xmlns:a16="http://schemas.microsoft.com/office/drawing/2014/main" id="{092A657F-D327-FC40-8702-7979E8B417D3}"/>
                </a:ext>
              </a:extLst>
            </p:cNvPr>
            <p:cNvSpPr/>
            <p:nvPr/>
          </p:nvSpPr>
          <p:spPr>
            <a:xfrm>
              <a:off x="5308599" y="4719984"/>
              <a:ext cx="2654614" cy="461665"/>
            </a:xfrm>
            <a:prstGeom prst="rect">
              <a:avLst/>
            </a:prstGeom>
          </p:spPr>
          <p:txBody>
            <a:bodyPr wrap="square">
              <a:spAutoFit/>
            </a:bodyPr>
            <a:lstStyle/>
            <a:p>
              <a:pPr algn="ctr"/>
              <a:r>
                <a:rPr lang="en-US" sz="2400" dirty="0">
                  <a:solidFill>
                    <a:srgbClr val="000000"/>
                  </a:solidFill>
                  <a:latin typeface="Helvetica" pitchFamily="2" charset="0"/>
                  <a:cs typeface="Calibri" panose="020F0502020204030204" pitchFamily="34" charset="0"/>
                </a:rPr>
                <a:t>Nils </a:t>
              </a:r>
              <a:r>
                <a:rPr lang="en-US" sz="2400" dirty="0" err="1">
                  <a:solidFill>
                    <a:srgbClr val="000000"/>
                  </a:solidFill>
                  <a:latin typeface="Helvetica" pitchFamily="2" charset="0"/>
                  <a:cs typeface="Calibri" panose="020F0502020204030204" pitchFamily="34" charset="0"/>
                </a:rPr>
                <a:t>Holzenberger</a:t>
              </a:r>
              <a:endParaRPr lang="en-US" sz="2400" dirty="0">
                <a:solidFill>
                  <a:srgbClr val="000000"/>
                </a:solidFill>
                <a:latin typeface="Helvetica" pitchFamily="2" charset="0"/>
                <a:cs typeface="Calibri" panose="020F0502020204030204" pitchFamily="34" charset="0"/>
              </a:endParaRPr>
            </a:p>
          </p:txBody>
        </p:sp>
      </p:grpSp>
      <p:pic>
        <p:nvPicPr>
          <p:cNvPr id="14" name="Picture 13">
            <a:extLst>
              <a:ext uri="{FF2B5EF4-FFF2-40B4-BE49-F238E27FC236}">
                <a16:creationId xmlns:a16="http://schemas.microsoft.com/office/drawing/2014/main" id="{B8F137A7-EEEA-6644-984F-D8E30115838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378081" y="5178844"/>
            <a:ext cx="1084870" cy="1403950"/>
          </a:xfrm>
          <a:prstGeom prst="rect">
            <a:avLst/>
          </a:prstGeom>
        </p:spPr>
      </p:pic>
      <p:pic>
        <p:nvPicPr>
          <p:cNvPr id="16" name="Picture 15">
            <a:extLst>
              <a:ext uri="{FF2B5EF4-FFF2-40B4-BE49-F238E27FC236}">
                <a16:creationId xmlns:a16="http://schemas.microsoft.com/office/drawing/2014/main" id="{35D43113-4365-F04B-A027-048959372BDF}"/>
              </a:ext>
            </a:extLst>
          </p:cNvPr>
          <p:cNvPicPr>
            <a:picLocks noChangeAspect="1"/>
          </p:cNvPicPr>
          <p:nvPr/>
        </p:nvPicPr>
        <p:blipFill>
          <a:blip r:embed="rId5"/>
          <a:stretch>
            <a:fillRect/>
          </a:stretch>
        </p:blipFill>
        <p:spPr>
          <a:xfrm>
            <a:off x="3090475" y="5052791"/>
            <a:ext cx="4342743" cy="1655762"/>
          </a:xfrm>
          <a:prstGeom prst="rect">
            <a:avLst/>
          </a:prstGeom>
        </p:spPr>
      </p:pic>
      <p:sp>
        <p:nvSpPr>
          <p:cNvPr id="17" name="Rectangle 16">
            <a:extLst>
              <a:ext uri="{FF2B5EF4-FFF2-40B4-BE49-F238E27FC236}">
                <a16:creationId xmlns:a16="http://schemas.microsoft.com/office/drawing/2014/main" id="{706F056E-3349-C64F-8099-67EF3EC84C3B}"/>
              </a:ext>
            </a:extLst>
          </p:cNvPr>
          <p:cNvSpPr/>
          <p:nvPr/>
        </p:nvSpPr>
        <p:spPr>
          <a:xfrm>
            <a:off x="7003518" y="5304897"/>
            <a:ext cx="129209" cy="1490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04B85596-219D-5E44-AE46-E366F9FC0F46}"/>
              </a:ext>
            </a:extLst>
          </p:cNvPr>
          <p:cNvSpPr/>
          <p:nvPr/>
        </p:nvSpPr>
        <p:spPr>
          <a:xfrm>
            <a:off x="1765993" y="5029757"/>
            <a:ext cx="129209" cy="1490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19">
            <a:extLst>
              <a:ext uri="{FF2B5EF4-FFF2-40B4-BE49-F238E27FC236}">
                <a16:creationId xmlns:a16="http://schemas.microsoft.com/office/drawing/2014/main" id="{E8983B84-C5A2-6B4C-B1A4-7C4334C0D519}"/>
              </a:ext>
            </a:extLst>
          </p:cNvPr>
          <p:cNvSpPr txBox="1"/>
          <p:nvPr/>
        </p:nvSpPr>
        <p:spPr>
          <a:xfrm>
            <a:off x="530228" y="3790231"/>
            <a:ext cx="184731" cy="369332"/>
          </a:xfrm>
          <a:prstGeom prst="rect">
            <a:avLst/>
          </a:prstGeom>
          <a:noFill/>
        </p:spPr>
        <p:txBody>
          <a:bodyPr wrap="none" rtlCol="0">
            <a:spAutoFit/>
          </a:bodyPr>
          <a:lstStyle/>
          <a:p>
            <a:endParaRPr lang="en-US" dirty="0"/>
          </a:p>
        </p:txBody>
      </p:sp>
      <p:pic>
        <p:nvPicPr>
          <p:cNvPr id="24" name="Picture 23">
            <a:extLst>
              <a:ext uri="{FF2B5EF4-FFF2-40B4-BE49-F238E27FC236}">
                <a16:creationId xmlns:a16="http://schemas.microsoft.com/office/drawing/2014/main" id="{14A17102-49AA-A44D-B989-CD482725F5E2}"/>
              </a:ext>
            </a:extLst>
          </p:cNvPr>
          <p:cNvPicPr>
            <a:picLocks noChangeAspect="1"/>
          </p:cNvPicPr>
          <p:nvPr/>
        </p:nvPicPr>
        <p:blipFill>
          <a:blip r:embed="rId6"/>
          <a:stretch>
            <a:fillRect/>
          </a:stretch>
        </p:blipFill>
        <p:spPr>
          <a:xfrm>
            <a:off x="4581977" y="1601989"/>
            <a:ext cx="2621287" cy="2785117"/>
          </a:xfrm>
          <a:prstGeom prst="rect">
            <a:avLst/>
          </a:prstGeom>
        </p:spPr>
      </p:pic>
      <p:sp>
        <p:nvSpPr>
          <p:cNvPr id="25" name="Rectangle 24">
            <a:extLst>
              <a:ext uri="{FF2B5EF4-FFF2-40B4-BE49-F238E27FC236}">
                <a16:creationId xmlns:a16="http://schemas.microsoft.com/office/drawing/2014/main" id="{23CE7313-C439-D948-B72D-CBB1A3AC4800}"/>
              </a:ext>
            </a:extLst>
          </p:cNvPr>
          <p:cNvSpPr/>
          <p:nvPr/>
        </p:nvSpPr>
        <p:spPr>
          <a:xfrm>
            <a:off x="4219695" y="4500326"/>
            <a:ext cx="3531371" cy="461665"/>
          </a:xfrm>
          <a:prstGeom prst="rect">
            <a:avLst/>
          </a:prstGeom>
        </p:spPr>
        <p:txBody>
          <a:bodyPr wrap="square">
            <a:spAutoFit/>
          </a:bodyPr>
          <a:lstStyle/>
          <a:p>
            <a:pPr algn="ctr"/>
            <a:r>
              <a:rPr lang="en-US" sz="2400" dirty="0">
                <a:solidFill>
                  <a:srgbClr val="000000"/>
                </a:solidFill>
                <a:latin typeface="Helvetica" pitchFamily="2" charset="0"/>
                <a:cs typeface="Calibri" panose="020F0502020204030204" pitchFamily="34" charset="0"/>
              </a:rPr>
              <a:t>Benjamin Van Durme</a:t>
            </a:r>
          </a:p>
        </p:txBody>
      </p:sp>
    </p:spTree>
    <p:extLst>
      <p:ext uri="{BB962C8B-B14F-4D97-AF65-F5344CB8AC3E}">
        <p14:creationId xmlns:p14="http://schemas.microsoft.com/office/powerpoint/2010/main" val="14473649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AF68B-62CC-B641-B07B-7DF88576784F}"/>
              </a:ext>
            </a:extLst>
          </p:cNvPr>
          <p:cNvSpPr>
            <a:spLocks noGrp="1"/>
          </p:cNvSpPr>
          <p:nvPr>
            <p:ph type="title"/>
          </p:nvPr>
        </p:nvSpPr>
        <p:spPr/>
        <p:txBody>
          <a:bodyPr/>
          <a:lstStyle/>
          <a:p>
            <a:r>
              <a:rPr lang="en-US" dirty="0"/>
              <a:t>If there are no examples then …?</a:t>
            </a:r>
          </a:p>
        </p:txBody>
      </p:sp>
      <p:sp>
        <p:nvSpPr>
          <p:cNvPr id="3" name="Content Placeholder 2">
            <a:extLst>
              <a:ext uri="{FF2B5EF4-FFF2-40B4-BE49-F238E27FC236}">
                <a16:creationId xmlns:a16="http://schemas.microsoft.com/office/drawing/2014/main" id="{0BF76C61-0644-2349-94BA-E7BB4B4B7D7F}"/>
              </a:ext>
            </a:extLst>
          </p:cNvPr>
          <p:cNvSpPr>
            <a:spLocks noGrp="1"/>
          </p:cNvSpPr>
          <p:nvPr>
            <p:ph idx="1"/>
          </p:nvPr>
        </p:nvSpPr>
        <p:spPr>
          <a:xfrm>
            <a:off x="838200" y="1825625"/>
            <a:ext cx="11353800" cy="4351338"/>
          </a:xfrm>
        </p:spPr>
        <p:txBody>
          <a:bodyPr/>
          <a:lstStyle/>
          <a:p>
            <a:r>
              <a:rPr lang="en-US" dirty="0"/>
              <a:t>You have to build systems that </a:t>
            </a:r>
            <a:r>
              <a:rPr lang="en-US" dirty="0">
                <a:solidFill>
                  <a:srgbClr val="FF0000"/>
                </a:solidFill>
              </a:rPr>
              <a:t>actually understand </a:t>
            </a:r>
            <a:r>
              <a:rPr lang="en-US" dirty="0"/>
              <a:t>the statutory language!</a:t>
            </a:r>
          </a:p>
          <a:p>
            <a:endParaRPr lang="en-US" dirty="0"/>
          </a:p>
          <a:p>
            <a:r>
              <a:rPr lang="en-US" dirty="0"/>
              <a:t>We may have previous versions of the law, and limited cases that were decided under that version</a:t>
            </a:r>
          </a:p>
          <a:p>
            <a:endParaRPr lang="en-US" dirty="0"/>
          </a:p>
          <a:p>
            <a:r>
              <a:rPr lang="en-US" dirty="0"/>
              <a:t>We need to learn:</a:t>
            </a:r>
          </a:p>
          <a:p>
            <a:pPr lvl="1"/>
            <a:r>
              <a:rPr lang="en-US" sz="2800" dirty="0">
                <a:solidFill>
                  <a:srgbClr val="FF0000"/>
                </a:solidFill>
              </a:rPr>
              <a:t>how to break down </a:t>
            </a:r>
            <a:r>
              <a:rPr lang="en-US" sz="2800" dirty="0"/>
              <a:t>complex systems of rules, </a:t>
            </a:r>
          </a:p>
          <a:p>
            <a:pPr lvl="1"/>
            <a:r>
              <a:rPr lang="en-US" sz="2800" dirty="0">
                <a:solidFill>
                  <a:srgbClr val="FF0000"/>
                </a:solidFill>
              </a:rPr>
              <a:t>how to reason </a:t>
            </a:r>
            <a:r>
              <a:rPr lang="en-US" sz="2800" dirty="0"/>
              <a:t>with them for a provided case, and </a:t>
            </a:r>
          </a:p>
          <a:p>
            <a:pPr lvl="1"/>
            <a:r>
              <a:rPr lang="en-US" sz="2800" dirty="0">
                <a:solidFill>
                  <a:srgbClr val="FF0000"/>
                </a:solidFill>
              </a:rPr>
              <a:t>how to generalize </a:t>
            </a:r>
            <a:r>
              <a:rPr lang="en-US" sz="2800" dirty="0"/>
              <a:t>to rules not seen at training time</a:t>
            </a:r>
          </a:p>
        </p:txBody>
      </p:sp>
    </p:spTree>
    <p:extLst>
      <p:ext uri="{BB962C8B-B14F-4D97-AF65-F5344CB8AC3E}">
        <p14:creationId xmlns:p14="http://schemas.microsoft.com/office/powerpoint/2010/main" val="1737124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E64A3A4B-85B6-894C-956C-5E3952060620}"/>
              </a:ext>
            </a:extLst>
          </p:cNvPr>
          <p:cNvSpPr txBox="1">
            <a:spLocks/>
          </p:cNvSpPr>
          <p:nvPr/>
        </p:nvSpPr>
        <p:spPr>
          <a:xfrm>
            <a:off x="1904145" y="192024"/>
            <a:ext cx="8383713" cy="735000"/>
          </a:xfrm>
          <a:prstGeom prst="rect">
            <a:avLst/>
          </a:prstGeom>
          <a:noFill/>
          <a:ln>
            <a:noFill/>
          </a:ln>
        </p:spPr>
        <p:txBody>
          <a:bodyPr spcFirstLastPara="1" wrap="square" lIns="91425" tIns="91425" rIns="91425" bIns="91425" anchor="ctr" anchorCtr="0"/>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400"/>
              <a:buFont typeface="Helvetica Neue Light"/>
              <a:buNone/>
              <a:defRPr sz="4400" b="0" i="0" u="none" strike="noStrike" cap="none">
                <a:solidFill>
                  <a:schemeClr val="dk1"/>
                </a:solidFill>
                <a:latin typeface="Helvetica Neue Light"/>
                <a:ea typeface="Helvetica Neue Light"/>
                <a:cs typeface="Helvetica Neue Light"/>
                <a:sym typeface="Helvetica Neue Light"/>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sz="4000" kern="0" dirty="0">
                <a:latin typeface="Calibri" panose="020F0502020204030204" pitchFamily="34" charset="0"/>
                <a:cs typeface="Calibri" panose="020F0502020204030204" pitchFamily="34" charset="0"/>
              </a:rPr>
              <a:t>For discussion outside this talk</a:t>
            </a:r>
          </a:p>
        </p:txBody>
      </p:sp>
      <p:sp>
        <p:nvSpPr>
          <p:cNvPr id="7" name="Title 1">
            <a:extLst>
              <a:ext uri="{FF2B5EF4-FFF2-40B4-BE49-F238E27FC236}">
                <a16:creationId xmlns:a16="http://schemas.microsoft.com/office/drawing/2014/main" id="{AA1DD518-E26A-7D46-A2C6-889A333A21AF}"/>
              </a:ext>
            </a:extLst>
          </p:cNvPr>
          <p:cNvSpPr txBox="1">
            <a:spLocks/>
          </p:cNvSpPr>
          <p:nvPr/>
        </p:nvSpPr>
        <p:spPr>
          <a:xfrm>
            <a:off x="304800" y="816924"/>
            <a:ext cx="11582400" cy="1067293"/>
          </a:xfrm>
          <a:prstGeom prst="rect">
            <a:avLst/>
          </a:prstGeom>
          <a:noFill/>
          <a:ln>
            <a:noFill/>
          </a:ln>
        </p:spPr>
        <p:txBody>
          <a:bodyPr spcFirstLastPara="1" wrap="square" lIns="91425" tIns="91425" rIns="91425" bIns="91425" anchor="ctr" anchorCtr="0"/>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400"/>
              <a:buFont typeface="Helvetica Neue Light"/>
              <a:buNone/>
              <a:defRPr sz="4400" b="0" i="0" u="none" strike="noStrike" cap="none">
                <a:solidFill>
                  <a:schemeClr val="dk1"/>
                </a:solidFill>
                <a:latin typeface="Helvetica Neue Light"/>
                <a:ea typeface="Helvetica Neue Light"/>
                <a:cs typeface="Helvetica Neue Light"/>
                <a:sym typeface="Helvetica Neue Light"/>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l">
              <a:spcBef>
                <a:spcPts val="2100"/>
              </a:spcBef>
            </a:pPr>
            <a:r>
              <a:rPr lang="en-US" sz="2667" kern="0" dirty="0">
                <a:latin typeface="Calibri" panose="020F0502020204030204" pitchFamily="34" charset="0"/>
                <a:cs typeface="Calibri" panose="020F0502020204030204" pitchFamily="34" charset="0"/>
              </a:rPr>
              <a:t>Featured on AI2’s NLP Highlights podcast</a:t>
            </a:r>
          </a:p>
        </p:txBody>
      </p:sp>
      <p:sp>
        <p:nvSpPr>
          <p:cNvPr id="2" name="Slide Number Placeholder 1">
            <a:extLst>
              <a:ext uri="{FF2B5EF4-FFF2-40B4-BE49-F238E27FC236}">
                <a16:creationId xmlns:a16="http://schemas.microsoft.com/office/drawing/2014/main" id="{031569D2-A699-CA49-A747-1DA16CFB2758}"/>
              </a:ext>
            </a:extLst>
          </p:cNvPr>
          <p:cNvSpPr>
            <a:spLocks noGrp="1"/>
          </p:cNvSpPr>
          <p:nvPr>
            <p:ph type="sldNum" sz="quarter" idx="12"/>
          </p:nvPr>
        </p:nvSpPr>
        <p:spPr/>
        <p:txBody>
          <a:bodyPr/>
          <a:lstStyle/>
          <a:p>
            <a:fld id="{BA3B278C-9CA1-1A43-8906-514CE76E7526}" type="slidenum">
              <a:rPr lang="en-US" smtClean="0"/>
              <a:t>9</a:t>
            </a:fld>
            <a:endParaRPr lang="en-US"/>
          </a:p>
        </p:txBody>
      </p:sp>
      <p:pic>
        <p:nvPicPr>
          <p:cNvPr id="5" name="Picture 4" descr="Graphical user interface, website&#10;&#10;Description automatically generated">
            <a:extLst>
              <a:ext uri="{FF2B5EF4-FFF2-40B4-BE49-F238E27FC236}">
                <a16:creationId xmlns:a16="http://schemas.microsoft.com/office/drawing/2014/main" id="{78E7C2AB-F2EB-1E49-863D-9E85BF695F7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04800" y="1995053"/>
            <a:ext cx="11582400" cy="3535188"/>
          </a:xfrm>
          <a:prstGeom prst="rect">
            <a:avLst/>
          </a:prstGeom>
        </p:spPr>
      </p:pic>
      <p:sp>
        <p:nvSpPr>
          <p:cNvPr id="8" name="Title 1">
            <a:hlinkClick r:id="rId4" tooltip="https://soundcloud.com/nlp-highlights/122-statutory-reasoning-in-tax-law-with-nils-holzenberger"/>
            <a:extLst>
              <a:ext uri="{FF2B5EF4-FFF2-40B4-BE49-F238E27FC236}">
                <a16:creationId xmlns:a16="http://schemas.microsoft.com/office/drawing/2014/main" id="{97CC5FFE-3149-F048-A5A1-E26614D53397}"/>
              </a:ext>
            </a:extLst>
          </p:cNvPr>
          <p:cNvSpPr txBox="1">
            <a:spLocks/>
          </p:cNvSpPr>
          <p:nvPr/>
        </p:nvSpPr>
        <p:spPr>
          <a:xfrm>
            <a:off x="304800" y="5272186"/>
            <a:ext cx="11582400" cy="1067293"/>
          </a:xfrm>
          <a:prstGeom prst="rect">
            <a:avLst/>
          </a:prstGeom>
          <a:noFill/>
          <a:ln>
            <a:noFill/>
          </a:ln>
        </p:spPr>
        <p:txBody>
          <a:bodyPr spcFirstLastPara="1" wrap="square" lIns="91425" tIns="91425" rIns="91425" bIns="91425" anchor="ctr" anchorCtr="0"/>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400"/>
              <a:buFont typeface="Helvetica Neue Light"/>
              <a:buNone/>
              <a:defRPr sz="4400" b="0" i="0" u="none" strike="noStrike" cap="none">
                <a:solidFill>
                  <a:schemeClr val="dk1"/>
                </a:solidFill>
                <a:latin typeface="Helvetica Neue Light"/>
                <a:ea typeface="Helvetica Neue Light"/>
                <a:cs typeface="Helvetica Neue Light"/>
                <a:sym typeface="Helvetica Neue Light"/>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sz="2133" kern="0" dirty="0">
                <a:latin typeface="Calibri" panose="020F0502020204030204" pitchFamily="34" charset="0"/>
                <a:cs typeface="Calibri" panose="020F0502020204030204" pitchFamily="34" charset="0"/>
                <a:hlinkClick r:id="rId4"/>
              </a:rPr>
              <a:t>https://soundcloud.com/nlp-highlights/122-statutory-reasoning-in-tax-law-with-nils-holzenberger</a:t>
            </a:r>
            <a:endParaRPr lang="en-US" sz="2133" kern="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05819234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otalTime>10972</TotalTime>
  <Words>4285</Words>
  <Application>Microsoft Macintosh PowerPoint</Application>
  <PresentationFormat>Widescreen</PresentationFormat>
  <Paragraphs>615</Paragraphs>
  <Slides>78</Slides>
  <Notes>19</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78</vt:i4>
      </vt:variant>
    </vt:vector>
  </HeadingPairs>
  <TitlesOfParts>
    <vt:vector size="86" baseType="lpstr">
      <vt:lpstr>American Typewriter</vt:lpstr>
      <vt:lpstr>Arial</vt:lpstr>
      <vt:lpstr>Calibri</vt:lpstr>
      <vt:lpstr>Calibri Light</vt:lpstr>
      <vt:lpstr>Helvetica</vt:lpstr>
      <vt:lpstr>Helvetica Neue Light</vt:lpstr>
      <vt:lpstr>Monaco</vt:lpstr>
      <vt:lpstr>Office Theme</vt:lpstr>
      <vt:lpstr>A Case for Statutory Reasoning</vt:lpstr>
      <vt:lpstr>Collaborators</vt:lpstr>
      <vt:lpstr>Natural legal language processing</vt:lpstr>
      <vt:lpstr>My salient background</vt:lpstr>
      <vt:lpstr>I want to use computers to find loopholes in tax law proposals</vt:lpstr>
      <vt:lpstr>What is statutory reasoning?</vt:lpstr>
      <vt:lpstr>What if there are no previous cases?</vt:lpstr>
      <vt:lpstr>If there are no examples then …?</vt:lpstr>
      <vt:lpstr>PowerPoint Presentation</vt:lpstr>
      <vt:lpstr>In the rest of this talk …</vt:lpstr>
      <vt:lpstr>A Dataset for Statutory Reasoning in Tax Law Entailment and Question Answering</vt:lpstr>
      <vt:lpstr>PowerPoint Presentation</vt:lpstr>
      <vt:lpstr>Features of SARA</vt:lpstr>
      <vt:lpstr>Features of SARA</vt:lpstr>
      <vt:lpstr>Features of SARA</vt:lpstr>
      <vt:lpstr>Features of SARA</vt:lpstr>
      <vt:lpstr>Features of SARA</vt:lpstr>
      <vt:lpstr>Features of SARA</vt:lpstr>
      <vt:lpstr>Features of SARA</vt:lpstr>
      <vt:lpstr>Features of SARA</vt:lpstr>
      <vt:lpstr>Features of SARA</vt:lpstr>
      <vt:lpstr>Features of SARA</vt:lpstr>
      <vt:lpstr>Features of SARA</vt:lpstr>
      <vt:lpstr>Features of SARA</vt:lpstr>
      <vt:lpstr>Features of SARA</vt:lpstr>
      <vt:lpstr>Features of SARA</vt:lpstr>
      <vt:lpstr>Features of SARA</vt:lpstr>
      <vt:lpstr>Features of SARA</vt:lpstr>
      <vt:lpstr>PowerPoint Presentation</vt:lpstr>
      <vt:lpstr>This is hard!</vt:lpstr>
      <vt:lpstr>PowerPoint Presentation</vt:lpstr>
      <vt:lpstr>PowerPoint Presentation</vt:lpstr>
      <vt:lpstr>Can we automatically solve SARA?</vt:lpstr>
      <vt:lpstr>PowerPoint Presentation</vt:lpstr>
      <vt:lpstr>PowerPoint Presentation</vt:lpstr>
      <vt:lpstr>PowerPoint Presentation</vt:lpstr>
      <vt:lpstr>Training domain specific encoders, e.g., LegalBERT</vt:lpstr>
      <vt:lpstr>LegalBERT</vt:lpstr>
      <vt:lpstr>LegalBERT</vt:lpstr>
      <vt:lpstr>LegalBERT</vt:lpstr>
      <vt:lpstr>LegalBERT</vt:lpstr>
      <vt:lpstr>PowerPoint Presentation</vt:lpstr>
      <vt:lpstr>PowerPoint Presentation</vt:lpstr>
      <vt:lpstr>Factoring Statutory Reasoning as Language Understanding Challenges</vt:lpstr>
      <vt:lpstr>Factoring Statutory Reasoning</vt:lpstr>
      <vt:lpstr>Argument Identification</vt:lpstr>
      <vt:lpstr>PowerPoint Presentation</vt:lpstr>
      <vt:lpstr>PowerPoint Presentation</vt:lpstr>
      <vt:lpstr>PowerPoint Presentation</vt:lpstr>
      <vt:lpstr>PowerPoint Presentation</vt:lpstr>
      <vt:lpstr>(ongoing work: legal coreference)</vt:lpstr>
      <vt:lpstr>Building on: Incremental Neural Coreference Resolution in Constant Memory</vt:lpstr>
      <vt:lpstr>Statutes to structures</vt:lpstr>
      <vt:lpstr>PowerPoint Presentation</vt:lpstr>
      <vt:lpstr>Argument Instantiation</vt:lpstr>
      <vt:lpstr>Definition comprehension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Argument Instantiation Results</vt:lpstr>
      <vt:lpstr>Next steps on statutory reasoning</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Ben Van Durme</dc:creator>
  <cp:lastModifiedBy>Benjamin Van Durme</cp:lastModifiedBy>
  <cp:revision>68</cp:revision>
  <dcterms:created xsi:type="dcterms:W3CDTF">2021-08-07T18:45:08Z</dcterms:created>
  <dcterms:modified xsi:type="dcterms:W3CDTF">2021-08-15T22:46:23Z</dcterms:modified>
</cp:coreProperties>
</file>